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5" r:id="rId4"/>
    <p:sldId id="276" r:id="rId5"/>
    <p:sldId id="258" r:id="rId6"/>
    <p:sldId id="277" r:id="rId7"/>
    <p:sldId id="261" r:id="rId8"/>
    <p:sldId id="278" r:id="rId9"/>
    <p:sldId id="274" r:id="rId10"/>
    <p:sldId id="279" r:id="rId11"/>
    <p:sldId id="280" r:id="rId12"/>
    <p:sldId id="281" r:id="rId13"/>
    <p:sldId id="282" r:id="rId14"/>
    <p:sldId id="28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8" autoAdjust="0"/>
    <p:restoredTop sz="94221"/>
  </p:normalViewPr>
  <p:slideViewPr>
    <p:cSldViewPr snapToGrid="0">
      <p:cViewPr varScale="1">
        <p:scale>
          <a:sx n="87" d="100"/>
          <a:sy n="87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32413-5610-7042-9742-1C42A53AE856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D68FE-126E-BC41-8F04-C3D0BC516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2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0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246" y="365125"/>
            <a:ext cx="1203107" cy="6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0" y="834234"/>
            <a:ext cx="1203107" cy="6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0" y="834234"/>
            <a:ext cx="1203107" cy="6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2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0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0" y="834234"/>
            <a:ext cx="1203107" cy="6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2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4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1F33B-12AA-4A67-844F-A9E4D6BA9503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0E3BA-5635-4DFC-B51B-353A58AD8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0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"/>
            <a:ext cx="12192000" cy="6857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"/>
            <a:ext cx="12192000" cy="6857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43373" y="5980113"/>
            <a:ext cx="287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spc="-5" dirty="0">
                <a:solidFill>
                  <a:schemeClr val="bg1"/>
                </a:solidFill>
                <a:latin typeface="Segoe UI Symbol"/>
                <a:cs typeface="Segoe UI Symbol"/>
              </a:rPr>
              <a:t>Associação Nacional </a:t>
            </a:r>
          </a:p>
          <a:p>
            <a:pPr algn="r"/>
            <a:r>
              <a:rPr lang="en-GB" sz="1400" spc="-5" dirty="0">
                <a:solidFill>
                  <a:schemeClr val="bg1"/>
                </a:solidFill>
                <a:latin typeface="Segoe UI Symbol"/>
                <a:cs typeface="Segoe UI Symbol"/>
              </a:rPr>
              <a:t>de Jovens Empresários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855"/>
            <a:ext cx="5680269" cy="28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7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25913" r="37465" b="30327"/>
          <a:stretch/>
        </p:blipFill>
        <p:spPr>
          <a:xfrm>
            <a:off x="450237" y="44730"/>
            <a:ext cx="1861559" cy="1480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564" y="512431"/>
            <a:ext cx="573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Fundos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futuros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&amp; </a:t>
            </a:r>
            <a:r>
              <a:rPr lang="pt-BR" sz="2000" b="1" dirty="0">
                <a:solidFill>
                  <a:srgbClr val="CD002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Plano de Sustentabilidade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09" y="1525082"/>
            <a:ext cx="10446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/>
              <a:t>Este </a:t>
            </a:r>
            <a:r>
              <a:rPr lang="en-GB" sz="2800" dirty="0" err="1"/>
              <a:t>projecto</a:t>
            </a:r>
            <a:r>
              <a:rPr lang="en-GB" sz="2800" dirty="0"/>
              <a:t> </a:t>
            </a:r>
            <a:r>
              <a:rPr lang="en-GB" sz="2800" dirty="0" err="1"/>
              <a:t>ir</a:t>
            </a:r>
            <a:r>
              <a:rPr lang="en-US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facilitar</a:t>
            </a:r>
            <a:r>
              <a:rPr lang="en-US" sz="2800" dirty="0"/>
              <a:t> a </a:t>
            </a:r>
            <a:r>
              <a:rPr lang="en-US" sz="2800" dirty="0" err="1"/>
              <a:t>expansão</a:t>
            </a:r>
            <a:r>
              <a:rPr lang="en-GB" sz="2800" dirty="0"/>
              <a:t> das </a:t>
            </a:r>
            <a:r>
              <a:rPr lang="en-GB" sz="2800" dirty="0" err="1"/>
              <a:t>atividades</a:t>
            </a:r>
            <a:r>
              <a:rPr lang="en-GB" sz="2800" dirty="0"/>
              <a:t> da ANJE para </a:t>
            </a:r>
            <a:r>
              <a:rPr lang="en-GB" sz="2800" dirty="0" err="1"/>
              <a:t>províncias</a:t>
            </a:r>
            <a:r>
              <a:rPr lang="en-GB" sz="2800" dirty="0"/>
              <a:t> </a:t>
            </a:r>
            <a:r>
              <a:rPr lang="en-GB" sz="2800" dirty="0" err="1"/>
              <a:t>onde</a:t>
            </a:r>
            <a:r>
              <a:rPr lang="en-GB" sz="2800" dirty="0"/>
              <a:t> a </a:t>
            </a:r>
            <a:r>
              <a:rPr lang="en-GB" sz="2800" dirty="0" err="1"/>
              <a:t>organiza</a:t>
            </a:r>
            <a:r>
              <a:rPr lang="en-US" sz="2800" dirty="0" err="1"/>
              <a:t>ção</a:t>
            </a:r>
            <a:r>
              <a:rPr lang="en-GB" sz="2800" dirty="0"/>
              <a:t> </a:t>
            </a:r>
            <a:r>
              <a:rPr lang="en-GB" sz="2800" dirty="0" err="1"/>
              <a:t>não</a:t>
            </a:r>
            <a:r>
              <a:rPr lang="en-GB" sz="2800" dirty="0"/>
              <a:t> tem </a:t>
            </a:r>
            <a:r>
              <a:rPr lang="en-GB" sz="2800" dirty="0" err="1"/>
              <a:t>experiência</a:t>
            </a:r>
            <a:r>
              <a:rPr lang="en-GB" sz="2800" dirty="0"/>
              <a:t> anterior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implementação</a:t>
            </a:r>
            <a:r>
              <a:rPr lang="en-GB" sz="2800" dirty="0"/>
              <a:t> de </a:t>
            </a:r>
            <a:r>
              <a:rPr lang="en-GB" sz="2800" dirty="0" err="1"/>
              <a:t>programas</a:t>
            </a:r>
            <a:r>
              <a:rPr lang="en-GB" sz="2800" dirty="0"/>
              <a:t> </a:t>
            </a:r>
            <a:r>
              <a:rPr lang="en-GB" sz="2800" dirty="0" err="1"/>
              <a:t>práticos</a:t>
            </a:r>
            <a:r>
              <a:rPr lang="en-GB" sz="2800" dirty="0"/>
              <a:t>. Para </a:t>
            </a:r>
            <a:r>
              <a:rPr lang="en-GB" sz="2800" dirty="0" err="1"/>
              <a:t>garantir</a:t>
            </a:r>
            <a:r>
              <a:rPr lang="en-GB" sz="2800" dirty="0"/>
              <a:t> a </a:t>
            </a:r>
            <a:r>
              <a:rPr lang="en-GB" sz="2800" dirty="0" err="1"/>
              <a:t>sustentabilidade</a:t>
            </a:r>
            <a:r>
              <a:rPr lang="en-GB" sz="2800" dirty="0"/>
              <a:t> do </a:t>
            </a:r>
            <a:r>
              <a:rPr lang="en-GB" sz="2800" dirty="0" err="1"/>
              <a:t>programa</a:t>
            </a:r>
            <a:r>
              <a:rPr lang="en-GB" sz="2800" dirty="0"/>
              <a:t> </a:t>
            </a:r>
            <a:r>
              <a:rPr lang="en-GB" sz="2800" dirty="0" err="1"/>
              <a:t>iremos</a:t>
            </a:r>
            <a:r>
              <a:rPr lang="en-GB" sz="2800" dirty="0"/>
              <a:t>: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</a:pPr>
            <a:r>
              <a:rPr lang="en-GB" sz="2400" dirty="0" err="1"/>
              <a:t>Convidar</a:t>
            </a:r>
            <a:r>
              <a:rPr lang="en-GB" sz="2400" dirty="0"/>
              <a:t> </a:t>
            </a:r>
            <a:r>
              <a:rPr lang="en-GB" sz="2400" dirty="0" err="1"/>
              <a:t>aos</a:t>
            </a:r>
            <a:r>
              <a:rPr lang="en-GB" sz="2400" dirty="0"/>
              <a:t> </a:t>
            </a:r>
            <a:r>
              <a:rPr lang="en-GB" sz="2400" dirty="0" err="1"/>
              <a:t>beneficiários</a:t>
            </a:r>
            <a:r>
              <a:rPr lang="en-GB" sz="2400" dirty="0"/>
              <a:t> a </a:t>
            </a:r>
            <a:r>
              <a:rPr lang="en-GB" sz="2400" dirty="0" err="1"/>
              <a:t>capacitarem</a:t>
            </a:r>
            <a:r>
              <a:rPr lang="en-GB" sz="2400" dirty="0"/>
              <a:t>, </a:t>
            </a:r>
            <a:r>
              <a:rPr lang="en-GB" sz="2400" dirty="0" err="1"/>
              <a:t>empregarem</a:t>
            </a:r>
            <a:r>
              <a:rPr lang="en-GB" sz="2400" dirty="0"/>
              <a:t> e </a:t>
            </a:r>
            <a:r>
              <a:rPr lang="en-GB" sz="2400" dirty="0" err="1"/>
              <a:t>alugarem</a:t>
            </a:r>
            <a:r>
              <a:rPr lang="en-GB" sz="2400" dirty="0"/>
              <a:t> </a:t>
            </a:r>
            <a:r>
              <a:rPr lang="en-GB" sz="2400" dirty="0" err="1"/>
              <a:t>equipamentos</a:t>
            </a:r>
            <a:r>
              <a:rPr lang="en-GB" sz="2400" dirty="0"/>
              <a:t> a </a:t>
            </a:r>
            <a:r>
              <a:rPr lang="en-GB" sz="2400" dirty="0" err="1"/>
              <a:t>preços</a:t>
            </a:r>
            <a:r>
              <a:rPr lang="en-GB" sz="2400" dirty="0"/>
              <a:t> </a:t>
            </a:r>
            <a:r>
              <a:rPr lang="en-GB" sz="2400" dirty="0" err="1"/>
              <a:t>acessíveis</a:t>
            </a:r>
            <a:r>
              <a:rPr lang="en-GB" sz="2400" dirty="0"/>
              <a:t> para outros </a:t>
            </a:r>
            <a:r>
              <a:rPr lang="en-GB" sz="2400" dirty="0" err="1"/>
              <a:t>jovens</a:t>
            </a:r>
            <a:r>
              <a:rPr lang="en-GB" sz="2400" dirty="0"/>
              <a:t> de </a:t>
            </a:r>
            <a:r>
              <a:rPr lang="en-GB" sz="2400" dirty="0" err="1"/>
              <a:t>sua</a:t>
            </a:r>
            <a:r>
              <a:rPr lang="en-GB" sz="2400" dirty="0"/>
              <a:t> </a:t>
            </a:r>
            <a:r>
              <a:rPr lang="en-GB" sz="2400" dirty="0" err="1"/>
              <a:t>região</a:t>
            </a:r>
            <a:r>
              <a:rPr lang="en-GB" sz="2400" dirty="0"/>
              <a:t>;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</a:pPr>
            <a:r>
              <a:rPr lang="en-GB" sz="2400" dirty="0" err="1"/>
              <a:t>Apoiar</a:t>
            </a:r>
            <a:r>
              <a:rPr lang="en-GB" sz="2400" dirty="0"/>
              <a:t> </a:t>
            </a:r>
            <a:r>
              <a:rPr lang="en-GB" sz="2400" dirty="0" err="1"/>
              <a:t>aos</a:t>
            </a:r>
            <a:r>
              <a:rPr lang="en-GB" sz="2400" dirty="0"/>
              <a:t> </a:t>
            </a:r>
            <a:r>
              <a:rPr lang="en-GB" sz="2400" dirty="0" err="1"/>
              <a:t>beneficiários</a:t>
            </a:r>
            <a:r>
              <a:rPr lang="en-GB" sz="2400" dirty="0"/>
              <a:t> a se </a:t>
            </a:r>
            <a:r>
              <a:rPr lang="en-GB" sz="2400" dirty="0" err="1"/>
              <a:t>inscreverem</a:t>
            </a:r>
            <a:r>
              <a:rPr lang="en-GB" sz="2400" dirty="0"/>
              <a:t> </a:t>
            </a:r>
            <a:r>
              <a:rPr lang="en-GB" sz="2400" dirty="0" err="1"/>
              <a:t>em</a:t>
            </a:r>
            <a:r>
              <a:rPr lang="en-GB" sz="2400" dirty="0"/>
              <a:t> outros </a:t>
            </a:r>
            <a:r>
              <a:rPr lang="en-GB" sz="2400" dirty="0" err="1"/>
              <a:t>programas</a:t>
            </a:r>
            <a:r>
              <a:rPr lang="en-GB" sz="2400" dirty="0"/>
              <a:t> da </a:t>
            </a:r>
            <a:r>
              <a:rPr lang="en-GB" sz="2400" dirty="0" err="1"/>
              <a:t>Embaixada</a:t>
            </a:r>
            <a:r>
              <a:rPr lang="en-GB" sz="2400" dirty="0"/>
              <a:t> dos </a:t>
            </a:r>
            <a:r>
              <a:rPr lang="en-GB" sz="2400" dirty="0" err="1"/>
              <a:t>Estados</a:t>
            </a:r>
            <a:r>
              <a:rPr lang="en-GB" sz="2400" dirty="0"/>
              <a:t> </a:t>
            </a:r>
            <a:r>
              <a:rPr lang="en-GB" sz="2400" dirty="0" err="1"/>
              <a:t>Unidos</a:t>
            </a:r>
            <a:r>
              <a:rPr lang="en-GB" sz="2400" dirty="0"/>
              <a:t>, </a:t>
            </a:r>
            <a:r>
              <a:rPr lang="en-GB" sz="2400" dirty="0" err="1"/>
              <a:t>como</a:t>
            </a:r>
            <a:r>
              <a:rPr lang="en-GB" sz="2400" dirty="0"/>
              <a:t> o YALI.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31638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9059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25913" r="37465" b="30327"/>
          <a:stretch/>
        </p:blipFill>
        <p:spPr>
          <a:xfrm>
            <a:off x="450237" y="44730"/>
            <a:ext cx="1861559" cy="1480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564" y="512431"/>
            <a:ext cx="573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Componente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pt-BR" sz="2000" b="1" dirty="0">
                <a:solidFill>
                  <a:srgbClr val="CD002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Americana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09" y="1525082"/>
            <a:ext cx="10446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100" dirty="0"/>
              <a:t>Para </a:t>
            </a:r>
            <a:r>
              <a:rPr lang="en-GB" sz="2100" dirty="0" err="1"/>
              <a:t>garantir</a:t>
            </a:r>
            <a:r>
              <a:rPr lang="en-GB" sz="2100" dirty="0"/>
              <a:t> um </a:t>
            </a:r>
            <a:r>
              <a:rPr lang="en-GB" sz="2100" dirty="0" err="1"/>
              <a:t>componente</a:t>
            </a:r>
            <a:r>
              <a:rPr lang="en-GB" sz="2100" dirty="0"/>
              <a:t> </a:t>
            </a:r>
            <a:r>
              <a:rPr lang="en-GB" sz="2100" dirty="0" err="1"/>
              <a:t>americano</a:t>
            </a:r>
            <a:r>
              <a:rPr lang="en-GB" sz="2100" dirty="0"/>
              <a:t> do </a:t>
            </a:r>
            <a:r>
              <a:rPr lang="en-GB" sz="2100" dirty="0" err="1"/>
              <a:t>programa</a:t>
            </a:r>
            <a:r>
              <a:rPr lang="en-GB" sz="2100" dirty="0"/>
              <a:t> de </a:t>
            </a:r>
            <a:r>
              <a:rPr lang="en-GB" sz="2100" dirty="0" err="1"/>
              <a:t>subsídios</a:t>
            </a:r>
            <a:r>
              <a:rPr lang="en-GB" sz="2100" dirty="0"/>
              <a:t>, </a:t>
            </a:r>
            <a:r>
              <a:rPr lang="en-GB" sz="2100" dirty="0" err="1"/>
              <a:t>planejamos</a:t>
            </a:r>
            <a:r>
              <a:rPr lang="en-GB" sz="2100" dirty="0"/>
              <a:t> </a:t>
            </a:r>
            <a:r>
              <a:rPr lang="en-GB" sz="2100" dirty="0" err="1"/>
              <a:t>incluir</a:t>
            </a:r>
            <a:r>
              <a:rPr lang="en-GB" sz="2100" dirty="0"/>
              <a:t> o </a:t>
            </a:r>
            <a:r>
              <a:rPr lang="en-GB" sz="2100" dirty="0" err="1"/>
              <a:t>logotipo</a:t>
            </a:r>
            <a:r>
              <a:rPr lang="en-GB" sz="2100" dirty="0"/>
              <a:t> </a:t>
            </a:r>
            <a:r>
              <a:rPr lang="en-GB" sz="2100" dirty="0" err="1"/>
              <a:t>americano</a:t>
            </a:r>
            <a:r>
              <a:rPr lang="en-GB" sz="2100" dirty="0"/>
              <a:t> </a:t>
            </a:r>
            <a:r>
              <a:rPr lang="en-GB" sz="2100" dirty="0" err="1"/>
              <a:t>em</a:t>
            </a:r>
            <a:r>
              <a:rPr lang="en-GB" sz="2100" dirty="0"/>
              <a:t> </a:t>
            </a:r>
            <a:r>
              <a:rPr lang="en-GB" sz="2100" dirty="0" err="1"/>
              <a:t>todo</a:t>
            </a:r>
            <a:r>
              <a:rPr lang="en-GB" sz="2100" dirty="0"/>
              <a:t> o material de branding, </a:t>
            </a:r>
            <a:r>
              <a:rPr lang="en-GB" sz="2100" dirty="0" err="1"/>
              <a:t>incluir</a:t>
            </a:r>
            <a:r>
              <a:rPr lang="en-GB" sz="2100" dirty="0"/>
              <a:t> links para </a:t>
            </a:r>
            <a:r>
              <a:rPr lang="en-GB" sz="2100" dirty="0" err="1"/>
              <a:t>alguns</a:t>
            </a:r>
            <a:r>
              <a:rPr lang="en-GB" sz="2100" dirty="0"/>
              <a:t> </a:t>
            </a:r>
            <a:r>
              <a:rPr lang="en-GB" sz="2100" dirty="0" err="1"/>
              <a:t>programas</a:t>
            </a:r>
            <a:r>
              <a:rPr lang="en-GB" sz="2100" dirty="0"/>
              <a:t> de </a:t>
            </a:r>
            <a:r>
              <a:rPr lang="en-GB" sz="2100" dirty="0" err="1"/>
              <a:t>intercâmbio</a:t>
            </a:r>
            <a:r>
              <a:rPr lang="en-GB" sz="2100" dirty="0"/>
              <a:t> do USG </a:t>
            </a:r>
            <a:r>
              <a:rPr lang="en-GB" sz="2100" dirty="0" err="1"/>
              <a:t>nos</a:t>
            </a:r>
            <a:r>
              <a:rPr lang="en-GB" sz="2100" dirty="0"/>
              <a:t> </a:t>
            </a:r>
            <a:r>
              <a:rPr lang="en-GB" sz="2100" dirty="0" err="1"/>
              <a:t>panfletos</a:t>
            </a:r>
            <a:r>
              <a:rPr lang="en-GB" sz="2100" dirty="0"/>
              <a:t>, </a:t>
            </a:r>
            <a:r>
              <a:rPr lang="en-GB" sz="2100" dirty="0" err="1"/>
              <a:t>convidar</a:t>
            </a:r>
            <a:r>
              <a:rPr lang="en-GB" sz="2100" dirty="0"/>
              <a:t> um </a:t>
            </a:r>
            <a:r>
              <a:rPr lang="en-GB" sz="2100" dirty="0" err="1"/>
              <a:t>palestrante</a:t>
            </a:r>
            <a:r>
              <a:rPr lang="en-GB" sz="2100" dirty="0"/>
              <a:t> </a:t>
            </a:r>
            <a:r>
              <a:rPr lang="en-GB" sz="2100" dirty="0" err="1"/>
              <a:t>empresário</a:t>
            </a:r>
            <a:r>
              <a:rPr lang="en-GB" sz="2100" dirty="0"/>
              <a:t> </a:t>
            </a:r>
            <a:r>
              <a:rPr lang="en-GB" sz="2100" dirty="0" err="1"/>
              <a:t>americano</a:t>
            </a:r>
            <a:r>
              <a:rPr lang="en-GB" sz="2100" dirty="0"/>
              <a:t> da ECA para </a:t>
            </a:r>
            <a:r>
              <a:rPr lang="en-GB" sz="2100" dirty="0" err="1"/>
              <a:t>falar</a:t>
            </a:r>
            <a:r>
              <a:rPr lang="en-GB" sz="2100" dirty="0"/>
              <a:t> no </a:t>
            </a:r>
            <a:r>
              <a:rPr lang="en-GB" sz="2100" dirty="0" err="1"/>
              <a:t>lançamento</a:t>
            </a:r>
            <a:r>
              <a:rPr lang="en-GB" sz="2100" dirty="0"/>
              <a:t> e </a:t>
            </a:r>
            <a:r>
              <a:rPr lang="en-GB" sz="2100" dirty="0" err="1"/>
              <a:t>nos</a:t>
            </a:r>
            <a:r>
              <a:rPr lang="en-GB" sz="2100" dirty="0"/>
              <a:t> </a:t>
            </a:r>
            <a:r>
              <a:rPr lang="en-GB" sz="2100" dirty="0" err="1"/>
              <a:t>eventos</a:t>
            </a:r>
            <a:r>
              <a:rPr lang="en-GB" sz="2100" dirty="0"/>
              <a:t> de </a:t>
            </a:r>
            <a:r>
              <a:rPr lang="en-GB" sz="2100" dirty="0" err="1"/>
              <a:t>encerramento</a:t>
            </a:r>
            <a:r>
              <a:rPr lang="en-GB" sz="2100" dirty="0"/>
              <a:t>, </a:t>
            </a:r>
            <a:r>
              <a:rPr lang="en-GB" sz="2100" dirty="0" err="1"/>
              <a:t>como</a:t>
            </a:r>
            <a:r>
              <a:rPr lang="en-GB" sz="2100" dirty="0"/>
              <a:t> </a:t>
            </a:r>
            <a:r>
              <a:rPr lang="en-GB" sz="2100" dirty="0" err="1"/>
              <a:t>além</a:t>
            </a:r>
            <a:r>
              <a:rPr lang="en-GB" sz="2100" dirty="0"/>
              <a:t> de </a:t>
            </a:r>
            <a:r>
              <a:rPr lang="en-GB" sz="2100" dirty="0" err="1"/>
              <a:t>incluir</a:t>
            </a:r>
            <a:r>
              <a:rPr lang="en-GB" sz="2100" dirty="0"/>
              <a:t> um </a:t>
            </a:r>
            <a:r>
              <a:rPr lang="en-GB" sz="2100" dirty="0" err="1"/>
              <a:t>espaço</a:t>
            </a:r>
            <a:r>
              <a:rPr lang="en-GB" sz="2100" dirty="0"/>
              <a:t> para </a:t>
            </a:r>
            <a:r>
              <a:rPr lang="en-GB" sz="2100" dirty="0" err="1"/>
              <a:t>promover</a:t>
            </a:r>
            <a:r>
              <a:rPr lang="en-GB" sz="2100" dirty="0"/>
              <a:t> </a:t>
            </a:r>
            <a:r>
              <a:rPr lang="en-GB" sz="2100" dirty="0" err="1"/>
              <a:t>programas</a:t>
            </a:r>
            <a:r>
              <a:rPr lang="en-GB" sz="2100" dirty="0"/>
              <a:t> de </a:t>
            </a:r>
            <a:r>
              <a:rPr lang="en-GB" sz="2100" dirty="0" err="1"/>
              <a:t>intercâmbio</a:t>
            </a:r>
            <a:r>
              <a:rPr lang="en-GB" sz="2100" dirty="0"/>
              <a:t> do USG </a:t>
            </a:r>
            <a:r>
              <a:rPr lang="en-GB" sz="2100" dirty="0" err="1"/>
              <a:t>tanto</a:t>
            </a:r>
            <a:r>
              <a:rPr lang="en-GB" sz="2100" dirty="0"/>
              <a:t> no </a:t>
            </a:r>
            <a:r>
              <a:rPr lang="en-GB" sz="2100" dirty="0" err="1"/>
              <a:t>lançamento</a:t>
            </a:r>
            <a:r>
              <a:rPr lang="en-GB" sz="2100" dirty="0"/>
              <a:t> </a:t>
            </a:r>
            <a:r>
              <a:rPr lang="en-GB" sz="2100" dirty="0" err="1"/>
              <a:t>quanto</a:t>
            </a:r>
            <a:r>
              <a:rPr lang="en-GB" sz="2100" dirty="0"/>
              <a:t> no </a:t>
            </a:r>
            <a:r>
              <a:rPr lang="en-GB" sz="2100" dirty="0" err="1"/>
              <a:t>encerramento</a:t>
            </a:r>
            <a:r>
              <a:rPr lang="en-GB" sz="2100" dirty="0"/>
              <a:t> dos </a:t>
            </a:r>
            <a:r>
              <a:rPr lang="en-GB" sz="2100" dirty="0" err="1"/>
              <a:t>eventos</a:t>
            </a:r>
            <a:r>
              <a:rPr lang="en-GB" sz="21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12977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725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213" y="1984034"/>
            <a:ext cx="57766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/>
              <a:t>Oficial</a:t>
            </a:r>
            <a:r>
              <a:rPr lang="en-GB" sz="2200" b="1" dirty="0"/>
              <a:t> do grant: </a:t>
            </a:r>
            <a:r>
              <a:rPr lang="en-GB" dirty="0"/>
              <a:t>Hilary Marie </a:t>
            </a:r>
            <a:r>
              <a:rPr lang="en-GB" dirty="0" err="1"/>
              <a:t>Johson</a:t>
            </a:r>
            <a:r>
              <a:rPr lang="en-GB" dirty="0"/>
              <a:t> (US Embassy)</a:t>
            </a:r>
          </a:p>
          <a:p>
            <a:endParaRPr lang="en-GB" sz="2200" dirty="0"/>
          </a:p>
          <a:p>
            <a:r>
              <a:rPr lang="en-GB" sz="2200" b="1" dirty="0" err="1"/>
              <a:t>Gestora</a:t>
            </a:r>
            <a:r>
              <a:rPr lang="en-GB" sz="2200" b="1" dirty="0"/>
              <a:t> do </a:t>
            </a:r>
            <a:r>
              <a:rPr lang="en-GB" sz="2200" b="1" dirty="0" err="1"/>
              <a:t>projecto</a:t>
            </a:r>
            <a:r>
              <a:rPr lang="en-GB" sz="2200" b="1" dirty="0"/>
              <a:t>:</a:t>
            </a:r>
            <a:r>
              <a:rPr lang="en-GB" sz="2200" dirty="0"/>
              <a:t> </a:t>
            </a:r>
            <a:r>
              <a:rPr lang="en-GB" dirty="0" err="1"/>
              <a:t>Juscelina</a:t>
            </a:r>
            <a:r>
              <a:rPr lang="en-GB" dirty="0"/>
              <a:t> </a:t>
            </a:r>
            <a:r>
              <a:rPr lang="en-GB" dirty="0" err="1"/>
              <a:t>Guirengane</a:t>
            </a:r>
            <a:r>
              <a:rPr lang="en-GB" dirty="0"/>
              <a:t> (Maputo)</a:t>
            </a:r>
            <a:endParaRPr lang="en-US" dirty="0"/>
          </a:p>
          <a:p>
            <a:r>
              <a:rPr lang="en-GB" sz="2200" b="1" dirty="0" err="1"/>
              <a:t>Formador</a:t>
            </a:r>
            <a:r>
              <a:rPr lang="en-GB" sz="2200" b="1" dirty="0"/>
              <a:t> </a:t>
            </a:r>
            <a:r>
              <a:rPr lang="en-GB" sz="2200" b="1" dirty="0" err="1"/>
              <a:t>em</a:t>
            </a:r>
            <a:r>
              <a:rPr lang="en-GB" sz="2200" b="1" dirty="0"/>
              <a:t> </a:t>
            </a:r>
            <a:r>
              <a:rPr lang="en-GB" sz="2200" b="1" dirty="0" err="1"/>
              <a:t>empreendedorismo</a:t>
            </a:r>
            <a:r>
              <a:rPr lang="en-GB" sz="2200" b="1" dirty="0"/>
              <a:t>:</a:t>
            </a:r>
            <a:r>
              <a:rPr lang="en-GB" sz="2200" dirty="0"/>
              <a:t> </a:t>
            </a:r>
            <a:r>
              <a:rPr lang="en-GB" dirty="0"/>
              <a:t>Yuri </a:t>
            </a:r>
            <a:r>
              <a:rPr lang="en-GB" dirty="0" err="1"/>
              <a:t>Fumo</a:t>
            </a:r>
            <a:r>
              <a:rPr lang="en-GB" dirty="0"/>
              <a:t> (CD)</a:t>
            </a:r>
            <a:endParaRPr lang="en-US" dirty="0"/>
          </a:p>
          <a:p>
            <a:r>
              <a:rPr lang="en-GB" sz="2200" b="1" dirty="0" err="1"/>
              <a:t>Formador</a:t>
            </a:r>
            <a:r>
              <a:rPr lang="en-GB" sz="2200" b="1" dirty="0"/>
              <a:t> </a:t>
            </a:r>
            <a:r>
              <a:rPr lang="en-GB" sz="2200" b="1" dirty="0" err="1"/>
              <a:t>em</a:t>
            </a:r>
            <a:r>
              <a:rPr lang="en-GB" sz="2200" b="1" dirty="0"/>
              <a:t> </a:t>
            </a:r>
            <a:r>
              <a:rPr lang="en-GB" sz="2200" b="1" dirty="0" err="1"/>
              <a:t>costura</a:t>
            </a:r>
            <a:r>
              <a:rPr lang="en-GB" sz="2200" b="1" dirty="0"/>
              <a:t>:</a:t>
            </a:r>
            <a:r>
              <a:rPr lang="en-GB" sz="2200" dirty="0"/>
              <a:t> </a:t>
            </a:r>
            <a:r>
              <a:rPr lang="en-GB" dirty="0"/>
              <a:t>José Fernando (CD)</a:t>
            </a:r>
            <a:endParaRPr lang="en-US" dirty="0"/>
          </a:p>
          <a:p>
            <a:r>
              <a:rPr lang="en-GB" sz="2200" b="1" dirty="0" err="1"/>
              <a:t>Formador</a:t>
            </a:r>
            <a:r>
              <a:rPr lang="en-GB" sz="2200" b="1" dirty="0"/>
              <a:t> </a:t>
            </a:r>
            <a:r>
              <a:rPr lang="en-GB" sz="2200" b="1" dirty="0" err="1"/>
              <a:t>em</a:t>
            </a:r>
            <a:r>
              <a:rPr lang="en-GB" sz="2200" b="1" dirty="0"/>
              <a:t> </a:t>
            </a:r>
            <a:r>
              <a:rPr lang="en-GB" sz="2200" b="1" dirty="0" err="1"/>
              <a:t>agroneg</a:t>
            </a:r>
            <a:r>
              <a:rPr lang="en-US" sz="2200" b="1" dirty="0" err="1"/>
              <a:t>ócio</a:t>
            </a:r>
            <a:r>
              <a:rPr lang="en-GB" sz="2200" b="1" dirty="0"/>
              <a:t>:</a:t>
            </a:r>
            <a:r>
              <a:rPr lang="en-GB" sz="2200" dirty="0"/>
              <a:t> </a:t>
            </a:r>
            <a:r>
              <a:rPr lang="en-US" dirty="0" err="1"/>
              <a:t>Tauabo</a:t>
            </a:r>
            <a:r>
              <a:rPr lang="en-US" dirty="0"/>
              <a:t> (CD)</a:t>
            </a:r>
          </a:p>
          <a:p>
            <a:r>
              <a:rPr lang="en-GB" sz="2200" b="1" dirty="0" err="1"/>
              <a:t>Assistente</a:t>
            </a:r>
            <a:r>
              <a:rPr lang="en-GB" sz="2200" b="1" dirty="0"/>
              <a:t> do </a:t>
            </a:r>
            <a:r>
              <a:rPr lang="en-GB" sz="2200" b="1" dirty="0" err="1"/>
              <a:t>projecto</a:t>
            </a:r>
            <a:r>
              <a:rPr lang="en-GB" sz="2200" b="1" dirty="0"/>
              <a:t> 1:</a:t>
            </a:r>
            <a:r>
              <a:rPr lang="en-GB" sz="2200" dirty="0"/>
              <a:t> </a:t>
            </a:r>
            <a:r>
              <a:rPr lang="en-GB" dirty="0" err="1"/>
              <a:t>Ancha</a:t>
            </a:r>
            <a:r>
              <a:rPr lang="en-GB" dirty="0"/>
              <a:t> </a:t>
            </a:r>
            <a:r>
              <a:rPr lang="en-GB" dirty="0" err="1"/>
              <a:t>Rajá</a:t>
            </a:r>
            <a:r>
              <a:rPr lang="en-GB" dirty="0"/>
              <a:t> (Maputo)</a:t>
            </a:r>
          </a:p>
          <a:p>
            <a:r>
              <a:rPr lang="en-GB" sz="2200" b="1" dirty="0" err="1"/>
              <a:t>Assistente</a:t>
            </a:r>
            <a:r>
              <a:rPr lang="en-GB" sz="2200" b="1" dirty="0"/>
              <a:t> do </a:t>
            </a:r>
            <a:r>
              <a:rPr lang="en-GB" sz="2200" b="1" dirty="0" err="1"/>
              <a:t>projecto</a:t>
            </a:r>
            <a:r>
              <a:rPr lang="en-GB" sz="2200" b="1" dirty="0"/>
              <a:t> 2: </a:t>
            </a:r>
            <a:r>
              <a:rPr lang="en-GB" dirty="0"/>
              <a:t>Emiliano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872" y="675"/>
            <a:ext cx="5576552" cy="6857325"/>
            <a:chOff x="0" y="337"/>
            <a:chExt cx="5576552" cy="6857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61"/>
            <a:stretch/>
          </p:blipFill>
          <p:spPr>
            <a:xfrm>
              <a:off x="0" y="337"/>
              <a:ext cx="5576552" cy="68573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883" y="1952624"/>
              <a:ext cx="3337200" cy="268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61636" y="2889715"/>
              <a:ext cx="19914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solidFill>
                    <a:schemeClr val="bg1"/>
                  </a:solidFill>
                </a:rPr>
                <a:t>Equipa</a:t>
              </a:r>
              <a:r>
                <a:rPr lang="en-GB" sz="3200" b="1" dirty="0">
                  <a:solidFill>
                    <a:schemeClr val="bg1"/>
                  </a:solidFill>
                </a:rPr>
                <a:t> </a:t>
              </a:r>
              <a:r>
                <a:rPr lang="en-GB" sz="3200" b="1" dirty="0" err="1">
                  <a:solidFill>
                    <a:schemeClr val="bg1"/>
                  </a:solidFill>
                </a:rPr>
                <a:t>Chave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12977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4037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25913" r="37465" b="30327"/>
          <a:stretch/>
        </p:blipFill>
        <p:spPr>
          <a:xfrm>
            <a:off x="450237" y="44730"/>
            <a:ext cx="1861559" cy="1480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564" y="512431"/>
            <a:ext cx="573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Plano de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Actividades</a:t>
            </a:r>
            <a:endParaRPr lang="pt-BR" sz="2000" b="1" dirty="0">
              <a:solidFill>
                <a:srgbClr val="CD002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07446"/>
              </p:ext>
            </p:extLst>
          </p:nvPr>
        </p:nvGraphicFramePr>
        <p:xfrm>
          <a:off x="804672" y="1525082"/>
          <a:ext cx="10525088" cy="4807360"/>
        </p:xfrm>
        <a:graphic>
          <a:graphicData uri="http://schemas.openxmlformats.org/drawingml/2006/table">
            <a:tbl>
              <a:tblPr firstRow="1" firstCol="1" bandRow="1"/>
              <a:tblGrid>
                <a:gridCol w="46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728">
                <a:tc>
                  <a:txBody>
                    <a:bodyPr/>
                    <a:lstStyle/>
                    <a:p>
                      <a:r>
                        <a:rPr lang="en-US" b="1" dirty="0"/>
                        <a:t>N</a:t>
                      </a:r>
                      <a:r>
                        <a:rPr lang="en-US" b="1" baseline="30000" dirty="0"/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TimesNewRoman" charset="0"/>
                          <a:ea typeface="Calibri" charset="0"/>
                        </a:rPr>
                        <a:t>Actividades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NewRoman" charset="0"/>
                          <a:ea typeface="Calibri" charset="0"/>
                        </a:rPr>
                        <a:t>Meta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342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77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Capacita</a:t>
                      </a:r>
                      <a:r>
                        <a:rPr lang="en-US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ção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em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negócios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empreendedorismo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Capacitados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50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jovens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mulheres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deslocados</a:t>
                      </a:r>
                      <a:r>
                        <a:rPr lang="en-GB" sz="1600" baseline="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TimesNewRoman" charset="0"/>
                          <a:ea typeface="Calibri" charset="0"/>
                        </a:rPr>
                        <a:t>internos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durante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5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dias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em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modelo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negócios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plano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negócios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gestão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financeira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(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econta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)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técnicas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vendas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75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Capacita</a:t>
                      </a:r>
                      <a:r>
                        <a:rPr lang="en-US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ção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costura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para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confecção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roupas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máscaras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Capacitados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25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jovens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mulheres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deslocados</a:t>
                      </a:r>
                      <a:r>
                        <a:rPr lang="en-GB" sz="1600" baseline="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TimesNewRoman" charset="0"/>
                          <a:ea typeface="Calibri" charset="0"/>
                        </a:rPr>
                        <a:t>internos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durante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5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dias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em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técnicas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costura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para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fazer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roupas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máscaras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proteção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covid-19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19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Capacita</a:t>
                      </a:r>
                      <a:r>
                        <a:rPr lang="en-US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ção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em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embalagens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agronegócio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Capacitados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 25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jovens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mulheres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deslocados</a:t>
                      </a:r>
                      <a:r>
                        <a:rPr lang="en-GB" sz="1600" baseline="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TimesNewRoman" charset="0"/>
                          <a:ea typeface="Calibri" charset="0"/>
                        </a:rPr>
                        <a:t>internos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ao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longo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de 5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dias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em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habilidades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básicas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agronegócio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técnicas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embalagem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98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77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Distribui</a:t>
                      </a:r>
                      <a:r>
                        <a:rPr lang="en-US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ção</a:t>
                      </a:r>
                      <a:r>
                        <a:rPr lang="en-US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de kits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Concedidos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de 20 kits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costura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embalagem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agrícola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beneficiários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mais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ativos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do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programa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treinamento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888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Produ</a:t>
                      </a:r>
                      <a:r>
                        <a:rPr lang="en-US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ção</a:t>
                      </a:r>
                      <a:r>
                        <a:rPr lang="en-US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artesanal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Produtos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agrícolas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embalados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roupas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costuradas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máscaras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proteção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covid-19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77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Parcerias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</a:rPr>
                        <a:t>vendas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Estabelecidas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parcerias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com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instituições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públicas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privadas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para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apoiar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a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comercialização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dos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produtos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dos 20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beneficiários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888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Monitoria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avalia</a:t>
                      </a:r>
                      <a:r>
                        <a:rPr lang="en-US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ção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Relatório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final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produzido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com as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lições</a:t>
                      </a:r>
                      <a:r>
                        <a:rPr lang="en-GB" sz="16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aprendidas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12977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1154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25913" r="37465" b="30327"/>
          <a:stretch/>
        </p:blipFill>
        <p:spPr>
          <a:xfrm>
            <a:off x="450237" y="44730"/>
            <a:ext cx="1861559" cy="1480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564" y="512431"/>
            <a:ext cx="573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Calendário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de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Actividades</a:t>
            </a:r>
            <a:endParaRPr lang="pt-BR" sz="2000" b="1" dirty="0">
              <a:solidFill>
                <a:srgbClr val="CD002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45046"/>
              </p:ext>
            </p:extLst>
          </p:nvPr>
        </p:nvGraphicFramePr>
        <p:xfrm>
          <a:off x="804672" y="1525082"/>
          <a:ext cx="10525087" cy="4528800"/>
        </p:xfrm>
        <a:graphic>
          <a:graphicData uri="http://schemas.openxmlformats.org/drawingml/2006/table">
            <a:tbl>
              <a:tblPr firstRow="1" firstCol="1" bandRow="1"/>
              <a:tblGrid>
                <a:gridCol w="3464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800" b="1" dirty="0" err="1">
                          <a:effectLst/>
                          <a:latin typeface="TimesNewRoman" charset="0"/>
                          <a:ea typeface="Calibri" charset="0"/>
                        </a:rPr>
                        <a:t>Actividades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b="1" dirty="0">
                          <a:effectLst/>
                          <a:latin typeface="TimesNewRoman" charset="0"/>
                          <a:ea typeface="Calibri" charset="0"/>
                        </a:rPr>
                        <a:t>Local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TimesNewRoman" charset="0"/>
                          <a:ea typeface="Calibri" charset="0"/>
                        </a:rPr>
                        <a:t>Responsabilidades</a:t>
                      </a:r>
                      <a:endParaRPr lang="en-US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charset="0"/>
                          <a:ea typeface="Calibri" charset="0"/>
                        </a:rPr>
                        <a:t>Datas</a:t>
                      </a:r>
                      <a:endParaRPr lang="en-US" sz="18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Parcerias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com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instituições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públicas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privadas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Pemba / Maputo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Gerente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de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Projeto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Coordenador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Local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27 de </a:t>
                      </a:r>
                      <a:r>
                        <a:rPr lang="en-US" sz="1500" dirty="0" err="1">
                          <a:effectLst/>
                          <a:latin typeface="Times New Roman" charset="0"/>
                          <a:ea typeface="Calibri" charset="0"/>
                        </a:rPr>
                        <a:t>Outubro</a:t>
                      </a:r>
                      <a:r>
                        <a:rPr lang="en-US" sz="1500" baseline="0" dirty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charset="0"/>
                          <a:ea typeface="Calibri" charset="0"/>
                        </a:rPr>
                        <a:t>à</a:t>
                      </a:r>
                      <a:r>
                        <a:rPr lang="en-US" sz="1500" baseline="0" dirty="0">
                          <a:effectLst/>
                          <a:latin typeface="Times New Roman" charset="0"/>
                          <a:ea typeface="Calibri" charset="0"/>
                        </a:rPr>
                        <a:t> 28  de </a:t>
                      </a:r>
                      <a:r>
                        <a:rPr lang="en-US" sz="1500" baseline="0" dirty="0" err="1">
                          <a:effectLst/>
                          <a:latin typeface="Times New Roman" charset="0"/>
                          <a:ea typeface="Calibri" charset="0"/>
                        </a:rPr>
                        <a:t>Fevereiro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Preparando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módulos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materiais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treinamento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Pemba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Formadores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effectLst/>
                          <a:latin typeface="Times New Roman" charset="0"/>
                          <a:ea typeface="Calibri" charset="0"/>
                        </a:rPr>
                        <a:t>10 </a:t>
                      </a:r>
                      <a:r>
                        <a:rPr lang="en-US" sz="1500" baseline="0" dirty="0" err="1">
                          <a:effectLst/>
                          <a:latin typeface="Times New Roman" charset="0"/>
                          <a:ea typeface="Calibri" charset="0"/>
                        </a:rPr>
                        <a:t>à</a:t>
                      </a:r>
                      <a:r>
                        <a:rPr lang="en-US" sz="1500" baseline="0" dirty="0">
                          <a:effectLst/>
                          <a:latin typeface="Times New Roman" charset="0"/>
                          <a:ea typeface="Calibri" charset="0"/>
                        </a:rPr>
                        <a:t> 20</a:t>
                      </a: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 de </a:t>
                      </a:r>
                      <a:r>
                        <a:rPr lang="en-US" sz="1500" dirty="0" err="1">
                          <a:effectLst/>
                          <a:latin typeface="Times New Roman" charset="0"/>
                          <a:ea typeface="Calibri" charset="0"/>
                        </a:rPr>
                        <a:t>Fevereiro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Mobilização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beneficiários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Pemba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Gerente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de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Projeto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/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Coordenador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Local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01</a:t>
                      </a:r>
                      <a:r>
                        <a:rPr lang="en-US" sz="1500" baseline="0" dirty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charset="0"/>
                          <a:ea typeface="Calibri" charset="0"/>
                        </a:rPr>
                        <a:t>à</a:t>
                      </a:r>
                      <a:r>
                        <a:rPr lang="en-US" sz="1500" baseline="0" dirty="0">
                          <a:effectLst/>
                          <a:latin typeface="Times New Roman" charset="0"/>
                          <a:ea typeface="Calibri" charset="0"/>
                        </a:rPr>
                        <a:t> 21 de </a:t>
                      </a:r>
                      <a:r>
                        <a:rPr lang="en-US" sz="1500" baseline="0" dirty="0" err="1">
                          <a:effectLst/>
                          <a:latin typeface="Times New Roman" charset="0"/>
                          <a:ea typeface="Calibri" charset="0"/>
                        </a:rPr>
                        <a:t>Fevereiro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Treinamento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- 1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semana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Pemba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Formadores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22 </a:t>
                      </a:r>
                      <a:r>
                        <a:rPr lang="en-US" sz="1500" dirty="0" err="1">
                          <a:effectLst/>
                          <a:latin typeface="Times New Roman" charset="0"/>
                          <a:ea typeface="Calibri" charset="0"/>
                        </a:rPr>
                        <a:t>à</a:t>
                      </a: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 26 de </a:t>
                      </a:r>
                      <a:r>
                        <a:rPr lang="en-US" sz="1500" dirty="0" err="1">
                          <a:effectLst/>
                          <a:latin typeface="Times New Roman" charset="0"/>
                          <a:ea typeface="Calibri" charset="0"/>
                        </a:rPr>
                        <a:t>Fevereiro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Lançamento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oficial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Pemba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ANJE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28 de </a:t>
                      </a:r>
                      <a:r>
                        <a:rPr lang="en-US" sz="1500" dirty="0" err="1">
                          <a:effectLst/>
                          <a:latin typeface="Times New Roman" charset="0"/>
                          <a:ea typeface="Calibri" charset="0"/>
                        </a:rPr>
                        <a:t>Fevereiro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Distribuição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de kits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Pemba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ANJE /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Embaixada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dos EUA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28 de </a:t>
                      </a:r>
                      <a:r>
                        <a:rPr lang="en-US" sz="1500" dirty="0" err="1">
                          <a:effectLst/>
                          <a:latin typeface="Times New Roman" charset="0"/>
                          <a:ea typeface="Calibri" charset="0"/>
                        </a:rPr>
                        <a:t>Fevereiro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Produção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artesanal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Pemba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Melhores</a:t>
                      </a:r>
                      <a:r>
                        <a:rPr lang="en-GB" sz="1500" baseline="0" dirty="0">
                          <a:effectLst/>
                          <a:latin typeface="TimesNewRoman" charset="0"/>
                          <a:ea typeface="Calibri" charset="0"/>
                        </a:rPr>
                        <a:t> </a:t>
                      </a:r>
                      <a:r>
                        <a:rPr lang="en-GB" sz="1500" baseline="0" dirty="0" err="1">
                          <a:effectLst/>
                          <a:latin typeface="TimesNewRoman" charset="0"/>
                          <a:ea typeface="Calibri" charset="0"/>
                        </a:rPr>
                        <a:t>b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eneficiárioS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01 de </a:t>
                      </a:r>
                      <a:r>
                        <a:rPr lang="en-US" sz="1500" dirty="0" err="1">
                          <a:effectLst/>
                          <a:latin typeface="Times New Roman" charset="0"/>
                          <a:ea typeface="Calibri" charset="0"/>
                        </a:rPr>
                        <a:t>Março</a:t>
                      </a: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charset="0"/>
                          <a:ea typeface="Calibri" charset="0"/>
                        </a:rPr>
                        <a:t>à</a:t>
                      </a: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 31 de Abril de 2022 </a:t>
                      </a: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Parcerias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Vendas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Pemba / Maputo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Gerente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de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Projeto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Coordenador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Local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01 de Janeiro </a:t>
                      </a:r>
                      <a:r>
                        <a:rPr lang="en-US" sz="1500" dirty="0" err="1">
                          <a:effectLst/>
                          <a:latin typeface="Times New Roman" charset="0"/>
                          <a:ea typeface="Calibri" charset="0"/>
                        </a:rPr>
                        <a:t>à</a:t>
                      </a: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 31 de Abril de 2022 </a:t>
                      </a: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Monitoramento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e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avaliação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Pemba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Gestora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do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projecto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Maio de 2022</a:t>
                      </a: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Encerramento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do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programa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Pemba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ANJE / </a:t>
                      </a: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Embaixada</a:t>
                      </a: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 dos EUA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Maio de 2022</a:t>
                      </a: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Relat</a:t>
                      </a:r>
                      <a:r>
                        <a:rPr lang="en-US" sz="1500" dirty="0" err="1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ório</a:t>
                      </a:r>
                      <a:r>
                        <a:rPr lang="en-US" sz="1500" dirty="0">
                          <a:effectLst/>
                          <a:latin typeface="TimesNewRoman" charset="0"/>
                          <a:ea typeface="Calibri" charset="0"/>
                          <a:cs typeface="Times New Roman" charset="0"/>
                        </a:rPr>
                        <a:t> final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500" dirty="0">
                          <a:effectLst/>
                          <a:latin typeface="TimesNewRoman" charset="0"/>
                          <a:ea typeface="Calibri" charset="0"/>
                        </a:rPr>
                        <a:t>Maputo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  <a:latin typeface="TimesNewRoman" charset="0"/>
                          <a:ea typeface="Calibri" charset="0"/>
                        </a:rPr>
                        <a:t>Gestora</a:t>
                      </a:r>
                      <a:r>
                        <a:rPr lang="en-GB" sz="1500" baseline="0" dirty="0">
                          <a:effectLst/>
                          <a:latin typeface="TimesNewRoman" charset="0"/>
                          <a:ea typeface="Calibri" charset="0"/>
                        </a:rPr>
                        <a:t> do </a:t>
                      </a:r>
                      <a:r>
                        <a:rPr lang="en-GB" sz="1500" baseline="0" dirty="0" err="1">
                          <a:effectLst/>
                          <a:latin typeface="TimesNewRoman" charset="0"/>
                          <a:ea typeface="Calibri" charset="0"/>
                        </a:rPr>
                        <a:t>projecto</a:t>
                      </a:r>
                      <a:endParaRPr lang="en-US" sz="15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charset="0"/>
                          <a:ea typeface="Calibri" charset="0"/>
                        </a:rPr>
                        <a:t>Maio de 2022</a:t>
                      </a:r>
                    </a:p>
                  </a:txBody>
                  <a:tcPr marL="57054" marR="57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12977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49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03779" y="353089"/>
            <a:ext cx="6807558" cy="6857325"/>
            <a:chOff x="0" y="337"/>
            <a:chExt cx="6807558" cy="68573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61"/>
            <a:stretch/>
          </p:blipFill>
          <p:spPr>
            <a:xfrm>
              <a:off x="0" y="337"/>
              <a:ext cx="6807558" cy="6857325"/>
            </a:xfrm>
            <a:prstGeom prst="rect">
              <a:avLst/>
            </a:prstGeom>
          </p:spPr>
        </p:pic>
        <p:sp>
          <p:nvSpPr>
            <p:cNvPr id="5" name="object 9"/>
            <p:cNvSpPr txBox="1"/>
            <p:nvPr/>
          </p:nvSpPr>
          <p:spPr>
            <a:xfrm>
              <a:off x="265787" y="2793643"/>
              <a:ext cx="1157605" cy="126893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</a:pPr>
              <a:r>
                <a:rPr sz="2000" spc="-25" dirty="0">
                  <a:solidFill>
                    <a:srgbClr val="FFFFFF"/>
                  </a:solidFill>
                  <a:latin typeface="Segoe UI Symbol"/>
                  <a:cs typeface="Segoe UI Symbol"/>
                </a:rPr>
                <a:t>Telefone:  </a:t>
              </a:r>
              <a:r>
                <a:rPr sz="2000" spc="-5" dirty="0">
                  <a:solidFill>
                    <a:srgbClr val="FFFFFF"/>
                  </a:solidFill>
                  <a:latin typeface="Segoe UI Symbol"/>
                  <a:cs typeface="Segoe UI Symbol"/>
                </a:rPr>
                <a:t>Email:  </a:t>
              </a:r>
              <a:endParaRPr lang="en-US" sz="2000" spc="-5" dirty="0">
                <a:solidFill>
                  <a:srgbClr val="FFFFFF"/>
                </a:solidFill>
                <a:latin typeface="Segoe UI Symbol"/>
                <a:cs typeface="Segoe UI Symbol"/>
              </a:endParaRPr>
            </a:p>
            <a:p>
              <a:pPr marL="12700" marR="5080">
                <a:lnSpc>
                  <a:spcPct val="100000"/>
                </a:lnSpc>
                <a:spcBef>
                  <a:spcPts val="95"/>
                </a:spcBef>
              </a:pPr>
              <a:r>
                <a:rPr lang="en-US" sz="2000" spc="-5" dirty="0">
                  <a:solidFill>
                    <a:srgbClr val="FFFFFF"/>
                  </a:solidFill>
                  <a:latin typeface="Segoe UI Symbol"/>
                  <a:cs typeface="Segoe UI Symbol"/>
                </a:rPr>
                <a:t>Website:</a:t>
              </a:r>
            </a:p>
            <a:p>
              <a:pPr marL="12700" marR="5080">
                <a:lnSpc>
                  <a:spcPct val="100000"/>
                </a:lnSpc>
                <a:spcBef>
                  <a:spcPts val="95"/>
                </a:spcBef>
              </a:pPr>
              <a:r>
                <a:rPr sz="2000" spc="-80" dirty="0">
                  <a:solidFill>
                    <a:srgbClr val="FFFFFF"/>
                  </a:solidFill>
                  <a:latin typeface="Segoe UI Symbol"/>
                  <a:cs typeface="Segoe UI Symbol"/>
                </a:rPr>
                <a:t>F</a:t>
              </a:r>
              <a:r>
                <a:rPr sz="2000" spc="-5" dirty="0">
                  <a:solidFill>
                    <a:srgbClr val="FFFFFF"/>
                  </a:solidFill>
                  <a:latin typeface="Segoe UI Symbol"/>
                  <a:cs typeface="Segoe UI Symbol"/>
                </a:rPr>
                <a:t>aceboo</a:t>
              </a:r>
              <a:r>
                <a:rPr sz="2000" spc="70" dirty="0">
                  <a:solidFill>
                    <a:srgbClr val="FFFFFF"/>
                  </a:solidFill>
                  <a:latin typeface="Segoe UI Symbol"/>
                  <a:cs typeface="Segoe UI Symbol"/>
                </a:rPr>
                <a:t>k</a:t>
              </a:r>
              <a:r>
                <a:rPr sz="2000" spc="-5" dirty="0">
                  <a:solidFill>
                    <a:srgbClr val="FFFFFF"/>
                  </a:solidFill>
                  <a:latin typeface="Segoe UI Symbol"/>
                  <a:cs typeface="Segoe UI Symbol"/>
                </a:rPr>
                <a:t>:</a:t>
              </a:r>
              <a:endParaRPr lang="en-US" sz="2000" spc="-5" dirty="0">
                <a:solidFill>
                  <a:srgbClr val="FFFFFF"/>
                </a:solidFill>
                <a:latin typeface="Segoe UI Symbol"/>
                <a:cs typeface="Segoe UI Symbol"/>
              </a:endParaRPr>
            </a:p>
          </p:txBody>
        </p:sp>
        <p:sp>
          <p:nvSpPr>
            <p:cNvPr id="6" name="object 10"/>
            <p:cNvSpPr txBox="1"/>
            <p:nvPr/>
          </p:nvSpPr>
          <p:spPr>
            <a:xfrm>
              <a:off x="1637641" y="2793643"/>
              <a:ext cx="5169917" cy="155106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spc="-5" dirty="0">
                  <a:solidFill>
                    <a:srgbClr val="FFFFFF"/>
                  </a:solidFill>
                  <a:latin typeface="Segoe UI Symbol"/>
                  <a:cs typeface="Segoe UI Symbol"/>
                </a:rPr>
                <a:t>00258 84</a:t>
              </a:r>
              <a:r>
                <a:rPr sz="2000" spc="-20" dirty="0">
                  <a:solidFill>
                    <a:srgbClr val="FFFFFF"/>
                  </a:solidFill>
                  <a:latin typeface="Segoe UI Symbol"/>
                  <a:cs typeface="Segoe UI Symbol"/>
                </a:rPr>
                <a:t> </a:t>
              </a:r>
              <a:r>
                <a:rPr sz="2000" spc="-10" dirty="0">
                  <a:solidFill>
                    <a:srgbClr val="FFFFFF"/>
                  </a:solidFill>
                  <a:latin typeface="Segoe UI Symbol"/>
                  <a:cs typeface="Segoe UI Symbol"/>
                </a:rPr>
                <a:t>33</a:t>
              </a:r>
              <a:r>
                <a:rPr lang="en-GB" sz="2000" spc="-10" dirty="0">
                  <a:solidFill>
                    <a:srgbClr val="FFFFFF"/>
                  </a:solidFill>
                  <a:latin typeface="Segoe UI Symbol"/>
                  <a:cs typeface="Segoe UI Symbol"/>
                </a:rPr>
                <a:t> </a:t>
              </a:r>
              <a:r>
                <a:rPr sz="2000" spc="-10" dirty="0">
                  <a:solidFill>
                    <a:srgbClr val="FFFFFF"/>
                  </a:solidFill>
                  <a:latin typeface="Segoe UI Symbol"/>
                  <a:cs typeface="Segoe UI Symbol"/>
                </a:rPr>
                <a:t>66</a:t>
              </a:r>
              <a:r>
                <a:rPr lang="en-GB" sz="2000" spc="-10" dirty="0">
                  <a:solidFill>
                    <a:srgbClr val="FFFFFF"/>
                  </a:solidFill>
                  <a:latin typeface="Segoe UI Symbol"/>
                  <a:cs typeface="Segoe UI Symbol"/>
                </a:rPr>
                <a:t> </a:t>
              </a:r>
              <a:r>
                <a:rPr sz="2000" spc="-10" dirty="0">
                  <a:solidFill>
                    <a:srgbClr val="FFFFFF"/>
                  </a:solidFill>
                  <a:latin typeface="Segoe UI Symbol"/>
                  <a:cs typeface="Segoe UI Symbol"/>
                </a:rPr>
                <a:t>993</a:t>
              </a:r>
              <a:endParaRPr sz="2000" dirty="0">
                <a:latin typeface="Segoe UI Symbol"/>
                <a:cs typeface="Segoe UI Symbol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lang="en-GB" sz="2000" u="heavy" spc="-5" dirty="0">
                  <a:solidFill>
                    <a:schemeClr val="bg1"/>
                  </a:solidFill>
                  <a:uFill>
                    <a:solidFill>
                      <a:srgbClr val="6B9F24"/>
                    </a:solidFill>
                  </a:uFill>
                  <a:latin typeface="Segoe UI Symbol"/>
                  <a:cs typeface="Segoe UI Symbol"/>
                </a:rPr>
                <a:t>anje.moza@gmail.com / anje@anje.org.mz</a:t>
              </a:r>
              <a:endParaRPr lang="en-US" sz="2000" spc="-5" dirty="0">
                <a:solidFill>
                  <a:schemeClr val="bg1"/>
                </a:solidFill>
                <a:latin typeface="Segoe UI Symbol"/>
                <a:cs typeface="Segoe UI Symbol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lang="en-GB" sz="2000" spc="-5" dirty="0">
                  <a:solidFill>
                    <a:srgbClr val="FFFFFF"/>
                  </a:solidFill>
                  <a:latin typeface="Segoe UI Symbol"/>
                  <a:cs typeface="Segoe UI Symbol"/>
                </a:rPr>
                <a:t>www.anje.org.mz</a:t>
              </a:r>
            </a:p>
            <a:p>
              <a:pPr marL="12700" marR="5080">
                <a:lnSpc>
                  <a:spcPct val="100000"/>
                </a:lnSpc>
              </a:pPr>
              <a:r>
                <a:rPr sz="2000" spc="-5" dirty="0">
                  <a:solidFill>
                    <a:srgbClr val="FFFFFF"/>
                  </a:solidFill>
                  <a:latin typeface="Segoe UI Symbol"/>
                  <a:cs typeface="Segoe UI Symbol"/>
                </a:rPr>
                <a:t>anjemocambique</a:t>
              </a:r>
              <a:endParaRPr lang="en-US" sz="2000" spc="-5" dirty="0">
                <a:solidFill>
                  <a:srgbClr val="FFFFFF"/>
                </a:solidFill>
                <a:latin typeface="Segoe UI Symbol"/>
                <a:cs typeface="Segoe UI Symbol"/>
              </a:endParaRPr>
            </a:p>
            <a:p>
              <a:pPr marL="12700" marR="5080">
                <a:lnSpc>
                  <a:spcPct val="100000"/>
                </a:lnSpc>
              </a:pPr>
              <a:endParaRPr sz="2000" dirty="0">
                <a:latin typeface="Segoe UI Symbol"/>
                <a:cs typeface="Segoe UI Symbo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020017"/>
            <a:ext cx="4714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OBRIGADO</a:t>
            </a:r>
            <a:endParaRPr lang="pt-BR" sz="4800" b="1" dirty="0">
              <a:solidFill>
                <a:srgbClr val="C0000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8690" y="5254173"/>
            <a:ext cx="287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ymbol"/>
                <a:cs typeface="Segoe UI Symbol"/>
              </a:rPr>
              <a:t>Associação Nacional </a:t>
            </a:r>
          </a:p>
          <a:p>
            <a:pPr algn="r"/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ymbol"/>
                <a:cs typeface="Segoe UI Symbol"/>
              </a:rPr>
              <a:t>de Jovens Empresários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9" y="1916824"/>
            <a:ext cx="4880400" cy="37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9" y="3004203"/>
            <a:ext cx="2210909" cy="15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3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61"/>
          <a:stretch/>
        </p:blipFill>
        <p:spPr>
          <a:xfrm>
            <a:off x="0" y="337"/>
            <a:ext cx="5576552" cy="6857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3382" y="1115977"/>
            <a:ext cx="53236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Associação Nacional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de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Jovens Empresários,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fundada em  </a:t>
            </a:r>
            <a:r>
              <a:rPr lang="pt-BR" sz="2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Fevereiro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de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2010,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é uma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organização sem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fins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lucrativos,  formada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por </a:t>
            </a:r>
            <a:r>
              <a:rPr lang="pt-BR" sz="2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cerca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de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600 </a:t>
            </a:r>
            <a:r>
              <a:rPr lang="pt-BR" sz="2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jovens empresários e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iniciantes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, dos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18 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aos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35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anos de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idade,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cujo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objectivo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é </a:t>
            </a:r>
            <a:r>
              <a:rPr lang="pt-BR" sz="2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promover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o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empresariado  juvenil através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da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capacitação empresarial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e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advocacia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por um 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ambiente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de negócio </a:t>
            </a:r>
            <a:r>
              <a:rPr lang="pt-BR" sz="2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favorável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aos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Jovens.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A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ANJE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defende o 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estabelecimento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de um </a:t>
            </a:r>
            <a:r>
              <a:rPr lang="pt-BR" sz="24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sistema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econômico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social </a:t>
            </a:r>
            <a:r>
              <a:rPr lang="pt-BR" sz="2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capaz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de  garantir a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inclusão, sustentabilidade, diversidade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e  competitividade da nossa</a:t>
            </a:r>
            <a:r>
              <a:rPr lang="pt-BR" sz="24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 </a:t>
            </a:r>
            <a:r>
              <a:rPr lang="pt-BR"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cs typeface="Segoe UI Symbol"/>
              </a:rPr>
              <a:t>economia.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83" y="2940176"/>
            <a:ext cx="3337200" cy="26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2376" y="3819767"/>
            <a:ext cx="305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SOBRE A ANJE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87621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178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732" y="1098660"/>
            <a:ext cx="5323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O </a:t>
            </a:r>
            <a:r>
              <a:rPr lang="en-GB" sz="2400" dirty="0" err="1"/>
              <a:t>elevado</a:t>
            </a:r>
            <a:r>
              <a:rPr lang="en-GB" sz="2400" dirty="0"/>
              <a:t> </a:t>
            </a:r>
            <a:r>
              <a:rPr lang="en-GB" sz="2400" dirty="0" err="1"/>
              <a:t>nível</a:t>
            </a:r>
            <a:r>
              <a:rPr lang="en-GB" sz="2400" dirty="0"/>
              <a:t> de </a:t>
            </a:r>
            <a:r>
              <a:rPr lang="en-GB" sz="2400" dirty="0" err="1"/>
              <a:t>vulnerabilidade</a:t>
            </a:r>
            <a:r>
              <a:rPr lang="en-GB" sz="2400" dirty="0"/>
              <a:t> de </a:t>
            </a:r>
            <a:r>
              <a:rPr lang="en-GB" sz="2400" dirty="0" err="1"/>
              <a:t>jovens</a:t>
            </a:r>
            <a:r>
              <a:rPr lang="en-GB" sz="2400" dirty="0"/>
              <a:t> e </a:t>
            </a:r>
            <a:r>
              <a:rPr lang="en-GB" sz="2400" dirty="0" err="1"/>
              <a:t>mulheres</a:t>
            </a:r>
            <a:r>
              <a:rPr lang="en-GB" sz="2400" dirty="0"/>
              <a:t> </a:t>
            </a:r>
            <a:r>
              <a:rPr lang="en-GB" sz="2400" dirty="0" err="1"/>
              <a:t>deslocados</a:t>
            </a:r>
            <a:r>
              <a:rPr lang="en-GB" sz="2400" dirty="0"/>
              <a:t> </a:t>
            </a:r>
            <a:r>
              <a:rPr lang="en-GB" sz="2400" dirty="0" err="1"/>
              <a:t>internos</a:t>
            </a:r>
            <a:r>
              <a:rPr lang="en-GB" sz="2400" dirty="0"/>
              <a:t> de Cabo Delgado, </a:t>
            </a:r>
            <a:r>
              <a:rPr lang="en-GB" sz="2400" dirty="0" err="1"/>
              <a:t>à</a:t>
            </a:r>
            <a:r>
              <a:rPr lang="en-GB" sz="2400" dirty="0"/>
              <a:t> </a:t>
            </a:r>
            <a:r>
              <a:rPr lang="en-GB" sz="2400" dirty="0" err="1"/>
              <a:t>prostituição</a:t>
            </a:r>
            <a:r>
              <a:rPr lang="en-GB" sz="2400" dirty="0"/>
              <a:t> e </a:t>
            </a:r>
            <a:r>
              <a:rPr lang="en-GB" sz="2400" dirty="0" err="1"/>
              <a:t>ao</a:t>
            </a:r>
            <a:r>
              <a:rPr lang="en-GB" sz="2400" dirty="0"/>
              <a:t> </a:t>
            </a:r>
            <a:r>
              <a:rPr lang="en-GB" sz="2400" dirty="0" err="1"/>
              <a:t>terrorismo</a:t>
            </a:r>
            <a:r>
              <a:rPr lang="en-GB" sz="2400" dirty="0"/>
              <a:t>, </a:t>
            </a:r>
            <a:r>
              <a:rPr lang="en-GB" sz="2400" dirty="0" err="1"/>
              <a:t>devido</a:t>
            </a:r>
            <a:r>
              <a:rPr lang="en-GB" sz="2400" dirty="0"/>
              <a:t> </a:t>
            </a:r>
            <a:r>
              <a:rPr lang="en-GB" sz="2400" dirty="0" err="1"/>
              <a:t>à</a:t>
            </a:r>
            <a:r>
              <a:rPr lang="en-GB" sz="2400" dirty="0"/>
              <a:t> </a:t>
            </a:r>
            <a:r>
              <a:rPr lang="en-GB" sz="2400" b="1" dirty="0" err="1"/>
              <a:t>falta</a:t>
            </a:r>
            <a:r>
              <a:rPr lang="en-GB" sz="2400" b="1" dirty="0"/>
              <a:t> de </a:t>
            </a:r>
            <a:r>
              <a:rPr lang="en-GB" sz="2400" b="1" dirty="0" err="1"/>
              <a:t>capacidade</a:t>
            </a:r>
            <a:r>
              <a:rPr lang="en-GB" sz="2400" b="1" dirty="0"/>
              <a:t> para </a:t>
            </a:r>
            <a:r>
              <a:rPr lang="en-GB" sz="2400" b="1" dirty="0" err="1"/>
              <a:t>criar</a:t>
            </a:r>
            <a:r>
              <a:rPr lang="en-GB" sz="2400" b="1" dirty="0"/>
              <a:t> e </a:t>
            </a:r>
            <a:r>
              <a:rPr lang="en-GB" sz="2400" b="1" dirty="0" err="1"/>
              <a:t>gerir</a:t>
            </a:r>
            <a:r>
              <a:rPr lang="en-GB" sz="2400" b="1" dirty="0"/>
              <a:t> micro e </a:t>
            </a:r>
            <a:r>
              <a:rPr lang="en-GB" sz="2400" b="1" dirty="0" err="1"/>
              <a:t>pequenos</a:t>
            </a:r>
            <a:r>
              <a:rPr lang="en-GB" sz="2400" b="1" dirty="0"/>
              <a:t> </a:t>
            </a:r>
            <a:r>
              <a:rPr lang="en-GB" sz="2400" b="1" dirty="0" err="1"/>
              <a:t>negócios</a:t>
            </a:r>
            <a:r>
              <a:rPr lang="en-GB" sz="2400" b="1" dirty="0"/>
              <a:t> </a:t>
            </a:r>
            <a:r>
              <a:rPr lang="en-GB" sz="2400" b="1" dirty="0" err="1"/>
              <a:t>que</a:t>
            </a:r>
            <a:r>
              <a:rPr lang="en-GB" sz="2400" b="1" dirty="0"/>
              <a:t> </a:t>
            </a:r>
            <a:r>
              <a:rPr lang="en-GB" sz="2400" b="1" dirty="0" err="1"/>
              <a:t>gerem</a:t>
            </a:r>
            <a:r>
              <a:rPr lang="en-GB" sz="2400" b="1" dirty="0"/>
              <a:t> de forma </a:t>
            </a:r>
            <a:r>
              <a:rPr lang="en-GB" sz="2400" b="1" dirty="0" err="1"/>
              <a:t>sustentável</a:t>
            </a:r>
            <a:r>
              <a:rPr lang="en-GB" sz="2400" b="1" dirty="0"/>
              <a:t> </a:t>
            </a:r>
            <a:r>
              <a:rPr lang="en-GB" sz="2400" b="1" dirty="0" err="1"/>
              <a:t>emprego</a:t>
            </a:r>
            <a:r>
              <a:rPr lang="en-GB" sz="2400" b="1" dirty="0"/>
              <a:t> e </a:t>
            </a:r>
            <a:r>
              <a:rPr lang="en-GB" sz="2400" b="1" dirty="0" err="1"/>
              <a:t>renda</a:t>
            </a:r>
            <a:r>
              <a:rPr lang="en-GB" sz="2400" dirty="0"/>
              <a:t> para as </a:t>
            </a:r>
            <a:r>
              <a:rPr lang="en-GB" sz="2400" dirty="0" err="1"/>
              <a:t>seus</a:t>
            </a:r>
            <a:r>
              <a:rPr lang="en-GB" sz="2400" dirty="0"/>
              <a:t> </a:t>
            </a:r>
            <a:r>
              <a:rPr lang="en-GB" sz="2400" dirty="0" err="1"/>
              <a:t>famílias</a:t>
            </a:r>
            <a:r>
              <a:rPr lang="en-GB" sz="2400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15872" y="675"/>
            <a:ext cx="5606835" cy="6857325"/>
            <a:chOff x="0" y="337"/>
            <a:chExt cx="5606835" cy="6857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61"/>
            <a:stretch/>
          </p:blipFill>
          <p:spPr>
            <a:xfrm>
              <a:off x="0" y="337"/>
              <a:ext cx="5576552" cy="68573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883" y="1952624"/>
              <a:ext cx="3337200" cy="268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54542" y="3068093"/>
              <a:ext cx="3052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solidFill>
                    <a:schemeClr val="bg1"/>
                  </a:solidFill>
                </a:rPr>
                <a:t>Problema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87621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199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468" y="1473071"/>
            <a:ext cx="1012744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100" dirty="0" err="1"/>
              <a:t>Cerca</a:t>
            </a:r>
            <a:r>
              <a:rPr lang="en-GB" sz="2100" dirty="0"/>
              <a:t> de </a:t>
            </a:r>
            <a:r>
              <a:rPr lang="en-GB" sz="2200" b="1" dirty="0"/>
              <a:t>33,4% da </a:t>
            </a:r>
            <a:r>
              <a:rPr lang="en-GB" sz="2200" b="1" dirty="0" err="1"/>
              <a:t>população</a:t>
            </a:r>
            <a:r>
              <a:rPr lang="en-GB" sz="2200" b="1" dirty="0"/>
              <a:t> </a:t>
            </a:r>
            <a:r>
              <a:rPr lang="en-GB" sz="2200" b="1" dirty="0" err="1"/>
              <a:t>moçambicana</a:t>
            </a:r>
            <a:r>
              <a:rPr lang="en-GB" sz="2200" b="1" dirty="0"/>
              <a:t> </a:t>
            </a:r>
            <a:r>
              <a:rPr lang="en-GB" sz="2200" b="1" dirty="0" err="1"/>
              <a:t>é</a:t>
            </a:r>
            <a:r>
              <a:rPr lang="en-GB" sz="2200" b="1" dirty="0"/>
              <a:t> </a:t>
            </a:r>
            <a:r>
              <a:rPr lang="en-GB" sz="2200" b="1" dirty="0" err="1"/>
              <a:t>jovem</a:t>
            </a:r>
            <a:r>
              <a:rPr lang="en-GB" sz="2100" dirty="0"/>
              <a:t>, o </a:t>
            </a:r>
            <a:r>
              <a:rPr lang="en-GB" sz="2100" dirty="0" err="1"/>
              <a:t>que</a:t>
            </a:r>
            <a:r>
              <a:rPr lang="en-GB" sz="2100" dirty="0"/>
              <a:t> </a:t>
            </a:r>
            <a:r>
              <a:rPr lang="en-GB" sz="2100" dirty="0" err="1"/>
              <a:t>constitui</a:t>
            </a:r>
            <a:r>
              <a:rPr lang="en-GB" sz="2100" dirty="0"/>
              <a:t> o </a:t>
            </a:r>
            <a:r>
              <a:rPr lang="en-GB" sz="2200" b="1" dirty="0"/>
              <a:t>capital </a:t>
            </a:r>
            <a:r>
              <a:rPr lang="en-GB" sz="2200" b="1" dirty="0" err="1"/>
              <a:t>humano</a:t>
            </a:r>
            <a:r>
              <a:rPr lang="en-GB" sz="2200" b="1" dirty="0"/>
              <a:t> </a:t>
            </a:r>
            <a:r>
              <a:rPr lang="en-GB" sz="2100" dirty="0" err="1"/>
              <a:t>mais</a:t>
            </a:r>
            <a:r>
              <a:rPr lang="en-GB" sz="2100" dirty="0"/>
              <a:t> </a:t>
            </a:r>
            <a:r>
              <a:rPr lang="en-GB" sz="2100" dirty="0" err="1"/>
              <a:t>precioso</a:t>
            </a:r>
            <a:r>
              <a:rPr lang="en-GB" sz="2100" dirty="0"/>
              <a:t> do </a:t>
            </a:r>
            <a:r>
              <a:rPr lang="en-GB" sz="2100" dirty="0" err="1"/>
              <a:t>país</a:t>
            </a:r>
            <a:r>
              <a:rPr lang="en-GB" sz="2100" dirty="0"/>
              <a:t>, </a:t>
            </a:r>
            <a:r>
              <a:rPr lang="en-GB" sz="2100" dirty="0" err="1"/>
              <a:t>apresentando</a:t>
            </a:r>
            <a:r>
              <a:rPr lang="en-GB" sz="2100" dirty="0"/>
              <a:t>-se </a:t>
            </a:r>
            <a:r>
              <a:rPr lang="en-GB" sz="2100" dirty="0" err="1"/>
              <a:t>como</a:t>
            </a:r>
            <a:r>
              <a:rPr lang="en-GB" sz="2100" dirty="0"/>
              <a:t> </a:t>
            </a:r>
            <a:r>
              <a:rPr lang="en-GB" sz="2100" dirty="0" err="1"/>
              <a:t>garante</a:t>
            </a:r>
            <a:r>
              <a:rPr lang="en-GB" sz="2100" dirty="0"/>
              <a:t> da </a:t>
            </a:r>
            <a:r>
              <a:rPr lang="en-GB" sz="2100" dirty="0" err="1"/>
              <a:t>construção</a:t>
            </a:r>
            <a:r>
              <a:rPr lang="en-GB" sz="2100" dirty="0"/>
              <a:t> da </a:t>
            </a:r>
            <a:r>
              <a:rPr lang="en-GB" sz="2100" dirty="0" err="1"/>
              <a:t>nação</a:t>
            </a:r>
            <a:r>
              <a:rPr lang="en-GB" sz="2100" dirty="0"/>
              <a:t> </a:t>
            </a:r>
            <a:r>
              <a:rPr lang="en-GB" sz="2100" dirty="0" err="1"/>
              <a:t>moçambicana</a:t>
            </a:r>
            <a:r>
              <a:rPr lang="en-GB" sz="2100" dirty="0"/>
              <a:t> e </a:t>
            </a:r>
            <a:r>
              <a:rPr lang="en-GB" sz="2100" dirty="0" err="1"/>
              <a:t>como</a:t>
            </a:r>
            <a:r>
              <a:rPr lang="en-GB" sz="2100" dirty="0"/>
              <a:t> motor da </a:t>
            </a:r>
            <a:r>
              <a:rPr lang="en-GB" sz="2100" dirty="0" err="1"/>
              <a:t>promoção</a:t>
            </a:r>
            <a:r>
              <a:rPr lang="en-GB" sz="2100" dirty="0"/>
              <a:t> do </a:t>
            </a:r>
            <a:r>
              <a:rPr lang="en-GB" sz="2100" dirty="0" err="1"/>
              <a:t>desenvolvimento</a:t>
            </a:r>
            <a:r>
              <a:rPr lang="en-GB" sz="2100" dirty="0"/>
              <a:t> </a:t>
            </a:r>
            <a:r>
              <a:rPr lang="en-GB" sz="2100" dirty="0" err="1"/>
              <a:t>sustentável</a:t>
            </a:r>
            <a:r>
              <a:rPr lang="en-GB" sz="2100" dirty="0"/>
              <a:t>. </a:t>
            </a:r>
          </a:p>
          <a:p>
            <a:pPr algn="just"/>
            <a:endParaRPr lang="en-GB" sz="2100" dirty="0"/>
          </a:p>
          <a:p>
            <a:pPr algn="just"/>
            <a:r>
              <a:rPr lang="en-GB" sz="2100" dirty="0"/>
              <a:t>No </a:t>
            </a:r>
            <a:r>
              <a:rPr lang="en-GB" sz="2100" dirty="0" err="1"/>
              <a:t>entanto</a:t>
            </a:r>
            <a:r>
              <a:rPr lang="en-GB" sz="2100" dirty="0"/>
              <a:t>, 56,8% </a:t>
            </a:r>
            <a:r>
              <a:rPr lang="en-GB" sz="2100" dirty="0" err="1"/>
              <a:t>desses</a:t>
            </a:r>
            <a:r>
              <a:rPr lang="en-GB" sz="2100" dirty="0"/>
              <a:t> </a:t>
            </a:r>
            <a:r>
              <a:rPr lang="en-GB" sz="2100" dirty="0" err="1"/>
              <a:t>jovens</a:t>
            </a:r>
            <a:r>
              <a:rPr lang="en-GB" sz="2100" dirty="0"/>
              <a:t> </a:t>
            </a:r>
            <a:r>
              <a:rPr lang="en-GB" sz="2100" dirty="0" err="1"/>
              <a:t>estão</a:t>
            </a:r>
            <a:r>
              <a:rPr lang="en-GB" sz="2100" dirty="0"/>
              <a:t> </a:t>
            </a:r>
            <a:r>
              <a:rPr lang="en-GB" sz="2100" dirty="0" err="1"/>
              <a:t>desempregados</a:t>
            </a:r>
            <a:r>
              <a:rPr lang="en-GB" sz="2100" dirty="0"/>
              <a:t>. </a:t>
            </a:r>
            <a:r>
              <a:rPr lang="en-GB" sz="2100" dirty="0" err="1"/>
              <a:t>Além</a:t>
            </a:r>
            <a:r>
              <a:rPr lang="en-GB" sz="2100" dirty="0"/>
              <a:t> disso, </a:t>
            </a:r>
            <a:r>
              <a:rPr lang="en-GB" sz="2100" dirty="0" err="1"/>
              <a:t>grande</a:t>
            </a:r>
            <a:r>
              <a:rPr lang="en-GB" sz="2100" dirty="0"/>
              <a:t> parte </a:t>
            </a:r>
            <a:r>
              <a:rPr lang="en-GB" sz="2100" dirty="0" err="1"/>
              <a:t>desses</a:t>
            </a:r>
            <a:r>
              <a:rPr lang="en-GB" sz="2100" dirty="0"/>
              <a:t> </a:t>
            </a:r>
            <a:r>
              <a:rPr lang="en-GB" sz="2100" dirty="0" err="1"/>
              <a:t>jovens</a:t>
            </a:r>
            <a:r>
              <a:rPr lang="en-GB" sz="2100" dirty="0"/>
              <a:t> </a:t>
            </a:r>
            <a:r>
              <a:rPr lang="en-GB" sz="2100" dirty="0" err="1"/>
              <a:t>não</a:t>
            </a:r>
            <a:r>
              <a:rPr lang="en-GB" sz="2100" dirty="0"/>
              <a:t> tem </a:t>
            </a:r>
            <a:r>
              <a:rPr lang="en-GB" sz="2100" dirty="0" err="1"/>
              <a:t>acesso</a:t>
            </a:r>
            <a:r>
              <a:rPr lang="en-GB" sz="2100" dirty="0"/>
              <a:t> a </a:t>
            </a:r>
            <a:r>
              <a:rPr lang="en-GB" sz="2100" dirty="0" err="1"/>
              <a:t>serviços</a:t>
            </a:r>
            <a:r>
              <a:rPr lang="en-GB" sz="2100" dirty="0"/>
              <a:t> </a:t>
            </a:r>
            <a:r>
              <a:rPr lang="en-GB" sz="2100" dirty="0" err="1"/>
              <a:t>básicos</a:t>
            </a:r>
            <a:r>
              <a:rPr lang="en-GB" sz="2100" dirty="0"/>
              <a:t> de </a:t>
            </a:r>
            <a:r>
              <a:rPr lang="en-GB" sz="2100" dirty="0" err="1"/>
              <a:t>saúde</a:t>
            </a:r>
            <a:r>
              <a:rPr lang="en-GB" sz="2100" dirty="0"/>
              <a:t>, </a:t>
            </a:r>
            <a:r>
              <a:rPr lang="en-GB" sz="2100" dirty="0" err="1"/>
              <a:t>moradia</a:t>
            </a:r>
            <a:r>
              <a:rPr lang="en-GB" sz="2100" dirty="0"/>
              <a:t> e </a:t>
            </a:r>
            <a:r>
              <a:rPr lang="en-GB" sz="2100" dirty="0" err="1"/>
              <a:t>financiamento</a:t>
            </a:r>
            <a:r>
              <a:rPr lang="en-GB" sz="2100" dirty="0"/>
              <a:t> para </a:t>
            </a:r>
            <a:r>
              <a:rPr lang="en-GB" sz="2100" dirty="0" err="1"/>
              <a:t>iniciativas</a:t>
            </a:r>
            <a:r>
              <a:rPr lang="en-GB" sz="2100" dirty="0"/>
              <a:t> </a:t>
            </a:r>
            <a:r>
              <a:rPr lang="en-GB" sz="2100" dirty="0" err="1"/>
              <a:t>juvenis</a:t>
            </a:r>
            <a:r>
              <a:rPr lang="en-GB" sz="2100" dirty="0"/>
              <a:t>. Como </a:t>
            </a:r>
            <a:r>
              <a:rPr lang="en-GB" sz="2100" dirty="0" err="1"/>
              <a:t>resultado</a:t>
            </a:r>
            <a:r>
              <a:rPr lang="en-GB" sz="2100" dirty="0"/>
              <a:t> da </a:t>
            </a:r>
            <a:r>
              <a:rPr lang="en-GB" sz="2100" dirty="0" err="1"/>
              <a:t>pandemia</a:t>
            </a:r>
            <a:r>
              <a:rPr lang="en-GB" sz="2100" dirty="0"/>
              <a:t> Covid-19, </a:t>
            </a:r>
            <a:r>
              <a:rPr lang="en-GB" sz="2100" dirty="0" err="1"/>
              <a:t>agravamento</a:t>
            </a:r>
            <a:r>
              <a:rPr lang="en-GB" sz="2100" dirty="0"/>
              <a:t> dos </a:t>
            </a:r>
            <a:r>
              <a:rPr lang="en-GB" sz="2100" dirty="0" err="1"/>
              <a:t>ataques</a:t>
            </a:r>
            <a:r>
              <a:rPr lang="en-GB" sz="2100" dirty="0"/>
              <a:t> </a:t>
            </a:r>
            <a:r>
              <a:rPr lang="en-GB" sz="2100" dirty="0" err="1"/>
              <a:t>terroristas</a:t>
            </a:r>
            <a:r>
              <a:rPr lang="en-GB" sz="2100" dirty="0"/>
              <a:t> </a:t>
            </a:r>
            <a:r>
              <a:rPr lang="en-GB" sz="2100" dirty="0" err="1"/>
              <a:t>na</a:t>
            </a:r>
            <a:r>
              <a:rPr lang="en-GB" sz="2100" dirty="0"/>
              <a:t> parte </a:t>
            </a:r>
            <a:r>
              <a:rPr lang="en-GB" sz="2100" dirty="0" err="1"/>
              <a:t>norte</a:t>
            </a:r>
            <a:r>
              <a:rPr lang="en-GB" sz="2100" dirty="0"/>
              <a:t> do </a:t>
            </a:r>
            <a:r>
              <a:rPr lang="en-GB" sz="2100" dirty="0" err="1"/>
              <a:t>país</a:t>
            </a:r>
            <a:r>
              <a:rPr lang="en-GB" sz="2100" dirty="0"/>
              <a:t>, o </a:t>
            </a:r>
            <a:r>
              <a:rPr lang="en-GB" sz="2100" dirty="0" err="1"/>
              <a:t>adiamento</a:t>
            </a:r>
            <a:r>
              <a:rPr lang="en-GB" sz="2100" dirty="0"/>
              <a:t> da </a:t>
            </a:r>
            <a:r>
              <a:rPr lang="en-GB" sz="2100" dirty="0" err="1"/>
              <a:t>decisão</a:t>
            </a:r>
            <a:r>
              <a:rPr lang="en-GB" sz="2100" dirty="0"/>
              <a:t> final de </a:t>
            </a:r>
            <a:r>
              <a:rPr lang="en-GB" sz="2100" dirty="0" err="1"/>
              <a:t>investimento</a:t>
            </a:r>
            <a:r>
              <a:rPr lang="en-GB" sz="2100" dirty="0"/>
              <a:t> pela ExxonMobil e Total, </a:t>
            </a:r>
            <a:r>
              <a:rPr lang="en-GB" sz="2100" dirty="0" err="1"/>
              <a:t>agravou</a:t>
            </a:r>
            <a:r>
              <a:rPr lang="en-GB" sz="2100" dirty="0"/>
              <a:t>-se a </a:t>
            </a:r>
            <a:r>
              <a:rPr lang="en-GB" sz="2100" dirty="0" err="1"/>
              <a:t>crise</a:t>
            </a:r>
            <a:r>
              <a:rPr lang="en-GB" sz="2100" dirty="0"/>
              <a:t> </a:t>
            </a:r>
            <a:r>
              <a:rPr lang="en-GB" sz="2100" dirty="0" err="1"/>
              <a:t>humanitária</a:t>
            </a:r>
            <a:r>
              <a:rPr lang="en-GB" sz="2100" dirty="0"/>
              <a:t>, social e </a:t>
            </a:r>
            <a:r>
              <a:rPr lang="en-GB" sz="2100" dirty="0" err="1"/>
              <a:t>económica</a:t>
            </a:r>
            <a:r>
              <a:rPr lang="en-GB" sz="2100" dirty="0"/>
              <a:t> </a:t>
            </a:r>
            <a:r>
              <a:rPr lang="en-GB" sz="2100" dirty="0" err="1"/>
              <a:t>em</a:t>
            </a:r>
            <a:r>
              <a:rPr lang="en-GB" sz="2100" dirty="0"/>
              <a:t> Cabo Delgado e </a:t>
            </a:r>
            <a:r>
              <a:rPr lang="en-GB" sz="2100" dirty="0" err="1"/>
              <a:t>províncias</a:t>
            </a:r>
            <a:r>
              <a:rPr lang="en-GB" sz="2100" dirty="0"/>
              <a:t> </a:t>
            </a:r>
            <a:r>
              <a:rPr lang="en-GB" sz="2100" dirty="0" err="1"/>
              <a:t>vizinhas</a:t>
            </a:r>
            <a:r>
              <a:rPr lang="en-GB" sz="2100" dirty="0"/>
              <a:t>. </a:t>
            </a:r>
          </a:p>
          <a:p>
            <a:pPr algn="just"/>
            <a:endParaRPr lang="en-GB" sz="2100" dirty="0"/>
          </a:p>
          <a:p>
            <a:pPr algn="just"/>
            <a:r>
              <a:rPr lang="en-GB" sz="2100" dirty="0"/>
              <a:t>Com </a:t>
            </a:r>
            <a:r>
              <a:rPr lang="en-GB" sz="2100" dirty="0" err="1"/>
              <a:t>menos</a:t>
            </a:r>
            <a:r>
              <a:rPr lang="en-GB" sz="2100" dirty="0"/>
              <a:t> </a:t>
            </a:r>
            <a:r>
              <a:rPr lang="en-GB" sz="2100" dirty="0" err="1"/>
              <a:t>oportunidades</a:t>
            </a:r>
            <a:r>
              <a:rPr lang="en-GB" sz="2100" dirty="0"/>
              <a:t> de </a:t>
            </a:r>
            <a:r>
              <a:rPr lang="en-GB" sz="2100" dirty="0" err="1"/>
              <a:t>emprego</a:t>
            </a:r>
            <a:r>
              <a:rPr lang="en-GB" sz="2100" dirty="0"/>
              <a:t> formal, o </a:t>
            </a:r>
            <a:r>
              <a:rPr lang="en-GB" sz="2200" b="1" dirty="0" err="1"/>
              <a:t>empreendedorismo</a:t>
            </a:r>
            <a:r>
              <a:rPr lang="en-GB" sz="2200" b="1" dirty="0"/>
              <a:t> e o auto-</a:t>
            </a:r>
            <a:r>
              <a:rPr lang="en-GB" sz="2200" b="1" dirty="0" err="1"/>
              <a:t>emprego</a:t>
            </a:r>
            <a:r>
              <a:rPr lang="en-GB" sz="2200" b="1" dirty="0"/>
              <a:t> </a:t>
            </a:r>
            <a:r>
              <a:rPr lang="en-GB" sz="2200" b="1" dirty="0" err="1"/>
              <a:t>são</a:t>
            </a:r>
            <a:r>
              <a:rPr lang="en-GB" sz="2200" b="1" dirty="0"/>
              <a:t> a </a:t>
            </a:r>
            <a:r>
              <a:rPr lang="en-GB" sz="2200" b="1" dirty="0" err="1"/>
              <a:t>única</a:t>
            </a:r>
            <a:r>
              <a:rPr lang="en-GB" sz="2200" b="1" dirty="0"/>
              <a:t> </a:t>
            </a:r>
            <a:r>
              <a:rPr lang="en-GB" sz="2200" b="1" dirty="0" err="1"/>
              <a:t>alternativa</a:t>
            </a:r>
            <a:r>
              <a:rPr lang="en-GB" sz="2200" b="1" dirty="0"/>
              <a:t> </a:t>
            </a:r>
            <a:r>
              <a:rPr lang="en-GB" sz="2200" b="1" dirty="0" err="1"/>
              <a:t>viável</a:t>
            </a:r>
            <a:r>
              <a:rPr lang="en-GB" sz="2200" b="1" dirty="0"/>
              <a:t> para a </a:t>
            </a:r>
            <a:r>
              <a:rPr lang="en-GB" sz="2200" b="1" dirty="0" err="1"/>
              <a:t>inserção</a:t>
            </a:r>
            <a:r>
              <a:rPr lang="en-GB" sz="2200" b="1" dirty="0"/>
              <a:t> </a:t>
            </a:r>
            <a:r>
              <a:rPr lang="en-GB" sz="2200" b="1" dirty="0" err="1"/>
              <a:t>socioecon</a:t>
            </a:r>
            <a:r>
              <a:rPr lang="en-US" sz="2200" b="1" dirty="0" err="1"/>
              <a:t>ó</a:t>
            </a:r>
            <a:r>
              <a:rPr lang="en-GB" sz="2200" b="1" dirty="0"/>
              <a:t>mica de </a:t>
            </a:r>
            <a:r>
              <a:rPr lang="en-GB" sz="2200" b="1" dirty="0" err="1"/>
              <a:t>jovens</a:t>
            </a:r>
            <a:r>
              <a:rPr lang="en-GB" sz="2200" b="1" dirty="0"/>
              <a:t> e </a:t>
            </a:r>
            <a:r>
              <a:rPr lang="en-GB" sz="2200" b="1" dirty="0" err="1"/>
              <a:t>mulheres</a:t>
            </a:r>
            <a:r>
              <a:rPr lang="en-GB" sz="2100" dirty="0"/>
              <a:t>. </a:t>
            </a:r>
            <a:r>
              <a:rPr lang="en-GB" sz="2100" dirty="0" err="1"/>
              <a:t>Portanto</a:t>
            </a:r>
            <a:r>
              <a:rPr lang="en-GB" sz="2100" dirty="0"/>
              <a:t>, </a:t>
            </a:r>
            <a:r>
              <a:rPr lang="en-GB" sz="2100" dirty="0" err="1"/>
              <a:t>é</a:t>
            </a:r>
            <a:r>
              <a:rPr lang="en-GB" sz="2100" dirty="0"/>
              <a:t> </a:t>
            </a:r>
            <a:r>
              <a:rPr lang="en-GB" sz="2100" dirty="0" err="1"/>
              <a:t>importante</a:t>
            </a:r>
            <a:r>
              <a:rPr lang="en-GB" sz="2100" dirty="0"/>
              <a:t> </a:t>
            </a:r>
            <a:r>
              <a:rPr lang="en-GB" sz="2100" dirty="0" err="1"/>
              <a:t>considerar</a:t>
            </a:r>
            <a:r>
              <a:rPr lang="en-GB" sz="2100" dirty="0"/>
              <a:t> </a:t>
            </a:r>
            <a:r>
              <a:rPr lang="en-GB" sz="2100" dirty="0" err="1"/>
              <a:t>que</a:t>
            </a:r>
            <a:r>
              <a:rPr lang="en-GB" sz="2100" dirty="0"/>
              <a:t> </a:t>
            </a:r>
            <a:r>
              <a:rPr lang="en-GB" sz="2100" dirty="0" err="1"/>
              <a:t>esses</a:t>
            </a:r>
            <a:r>
              <a:rPr lang="en-GB" sz="2100" dirty="0"/>
              <a:t> </a:t>
            </a:r>
            <a:r>
              <a:rPr lang="en-GB" sz="2100" dirty="0" err="1"/>
              <a:t>jovens</a:t>
            </a:r>
            <a:r>
              <a:rPr lang="en-GB" sz="2100" dirty="0"/>
              <a:t> e </a:t>
            </a:r>
            <a:r>
              <a:rPr lang="en-GB" sz="2100" dirty="0" err="1"/>
              <a:t>mulheres</a:t>
            </a:r>
            <a:r>
              <a:rPr lang="en-GB" sz="2100" dirty="0"/>
              <a:t> </a:t>
            </a:r>
            <a:r>
              <a:rPr lang="en-GB" sz="2100" dirty="0" err="1"/>
              <a:t>precisam</a:t>
            </a:r>
            <a:r>
              <a:rPr lang="en-GB" sz="2100" dirty="0"/>
              <a:t> de </a:t>
            </a:r>
            <a:r>
              <a:rPr lang="en-GB" sz="2100" dirty="0" err="1"/>
              <a:t>conhecimentos</a:t>
            </a:r>
            <a:r>
              <a:rPr lang="en-GB" sz="2100" dirty="0"/>
              <a:t>, </a:t>
            </a:r>
            <a:r>
              <a:rPr lang="en-GB" sz="2100" dirty="0" err="1"/>
              <a:t>habilidades</a:t>
            </a:r>
            <a:r>
              <a:rPr lang="en-GB" sz="2100" dirty="0"/>
              <a:t> e </a:t>
            </a:r>
            <a:r>
              <a:rPr lang="en-GB" sz="2100" dirty="0" err="1"/>
              <a:t>recursos</a:t>
            </a:r>
            <a:r>
              <a:rPr lang="en-GB" sz="2100" dirty="0"/>
              <a:t> para </a:t>
            </a:r>
            <a:r>
              <a:rPr lang="en-GB" sz="2100" dirty="0" err="1"/>
              <a:t>iniciar</a:t>
            </a:r>
            <a:r>
              <a:rPr lang="en-GB" sz="2100" dirty="0"/>
              <a:t> e </a:t>
            </a:r>
            <a:r>
              <a:rPr lang="en-GB" sz="2100" dirty="0" err="1"/>
              <a:t>administrar</a:t>
            </a:r>
            <a:r>
              <a:rPr lang="en-GB" sz="2100" dirty="0"/>
              <a:t> com </a:t>
            </a:r>
            <a:r>
              <a:rPr lang="en-GB" sz="2100" dirty="0" err="1"/>
              <a:t>sucesso</a:t>
            </a:r>
            <a:r>
              <a:rPr lang="en-GB" sz="2100" dirty="0"/>
              <a:t> </a:t>
            </a:r>
            <a:r>
              <a:rPr lang="en-GB" sz="2100" dirty="0" err="1"/>
              <a:t>atividades</a:t>
            </a:r>
            <a:r>
              <a:rPr lang="en-GB" sz="2100" dirty="0"/>
              <a:t> </a:t>
            </a:r>
            <a:r>
              <a:rPr lang="en-GB" sz="2100" dirty="0" err="1"/>
              <a:t>empreendedoras</a:t>
            </a:r>
            <a:r>
              <a:rPr lang="en-GB" sz="2100" dirty="0"/>
              <a:t> </a:t>
            </a:r>
            <a:r>
              <a:rPr lang="en-GB" sz="2100" dirty="0" err="1"/>
              <a:t>que</a:t>
            </a:r>
            <a:r>
              <a:rPr lang="en-GB" sz="2100" dirty="0"/>
              <a:t> </a:t>
            </a:r>
            <a:r>
              <a:rPr lang="en-GB" sz="2100" dirty="0" err="1"/>
              <a:t>possam</a:t>
            </a:r>
            <a:r>
              <a:rPr lang="en-GB" sz="2100" dirty="0"/>
              <a:t> </a:t>
            </a:r>
            <a:r>
              <a:rPr lang="en-GB" sz="2100" dirty="0" err="1"/>
              <a:t>ajudá</a:t>
            </a:r>
            <a:r>
              <a:rPr lang="en-GB" sz="2100" dirty="0"/>
              <a:t>-los a </a:t>
            </a:r>
            <a:r>
              <a:rPr lang="en-GB" sz="2100" dirty="0" err="1"/>
              <a:t>gerar</a:t>
            </a:r>
            <a:r>
              <a:rPr lang="en-GB" sz="2100" dirty="0"/>
              <a:t> </a:t>
            </a:r>
            <a:r>
              <a:rPr lang="en-GB" sz="2100" dirty="0" err="1"/>
              <a:t>empregos</a:t>
            </a:r>
            <a:r>
              <a:rPr lang="en-GB" sz="2100" dirty="0"/>
              <a:t> e </a:t>
            </a:r>
            <a:r>
              <a:rPr lang="en-GB" sz="2100" dirty="0" err="1"/>
              <a:t>renda</a:t>
            </a:r>
            <a:r>
              <a:rPr lang="en-GB" sz="21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1" r="46272" b="23083"/>
          <a:stretch/>
        </p:blipFill>
        <p:spPr>
          <a:xfrm>
            <a:off x="453468" y="466858"/>
            <a:ext cx="10127446" cy="1006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87621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12" y="677577"/>
            <a:ext cx="305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bg1"/>
                </a:solidFill>
              </a:rPr>
              <a:t>Contexto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4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25913" r="37465" b="30327"/>
          <a:stretch/>
        </p:blipFill>
        <p:spPr>
          <a:xfrm>
            <a:off x="244697" y="495407"/>
            <a:ext cx="2202565" cy="1751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359" y="979488"/>
            <a:ext cx="414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lang="pt-BR" sz="2200" b="1" dirty="0">
                <a:latin typeface="Poppins" panose="00000500000000000000" pitchFamily="50" charset="0"/>
                <a:cs typeface="Poppins" panose="00000500000000000000" pitchFamily="50" charset="0"/>
              </a:rPr>
              <a:t>Publico alvo: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20" y="2303576"/>
            <a:ext cx="10835983" cy="2916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8926" y="2664203"/>
            <a:ext cx="224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-35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Jovens</a:t>
            </a:r>
            <a:r>
              <a:rPr lang="en-GB" sz="2000" spc="-35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e </a:t>
            </a:r>
            <a:r>
              <a:rPr lang="en-GB" sz="2000" spc="-35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Mulheres</a:t>
            </a:r>
            <a:endParaRPr lang="en-GB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1425" y="2634804"/>
            <a:ext cx="171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-1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Cabo</a:t>
            </a:r>
            <a:r>
              <a:rPr lang="en-US" sz="2000" spc="-1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Delgado</a:t>
            </a:r>
            <a:endParaRPr lang="en-GB" sz="2000" b="1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0160" y="4082818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Terrorismo</a:t>
            </a:r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 </a:t>
            </a:r>
          </a:p>
          <a:p>
            <a:pPr algn="ctr"/>
            <a:r>
              <a:rPr lang="en-GB" sz="2000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Prostitui</a:t>
            </a:r>
            <a:r>
              <a:rPr lang="en-US" sz="2000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ção</a:t>
            </a:r>
            <a:endParaRPr lang="en-GB" sz="2000" b="1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2426" y="4064530"/>
            <a:ext cx="1439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-20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V</a:t>
            </a:r>
            <a:r>
              <a:rPr lang="en-GB" sz="2000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itimas</a:t>
            </a:r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 </a:t>
            </a:r>
            <a:r>
              <a:rPr lang="en-GB" sz="2000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vulner</a:t>
            </a:r>
            <a:r>
              <a:rPr lang="en-US" sz="2000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áveis</a:t>
            </a:r>
            <a:endParaRPr lang="en-GB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587621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2947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732" y="1167179"/>
            <a:ext cx="5323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err="1"/>
              <a:t>Empoderar</a:t>
            </a:r>
            <a:r>
              <a:rPr lang="en-GB" sz="2800" dirty="0"/>
              <a:t> </a:t>
            </a:r>
            <a:r>
              <a:rPr lang="en-GB" sz="2800" dirty="0" err="1"/>
              <a:t>economicamente</a:t>
            </a:r>
            <a:r>
              <a:rPr lang="en-GB" sz="2800" dirty="0"/>
              <a:t> </a:t>
            </a:r>
            <a:r>
              <a:rPr lang="en-GB" sz="2800" dirty="0" err="1"/>
              <a:t>jovens</a:t>
            </a:r>
            <a:r>
              <a:rPr lang="en-GB" sz="2800" dirty="0"/>
              <a:t> e </a:t>
            </a:r>
            <a:r>
              <a:rPr lang="en-GB" sz="2800" dirty="0" err="1"/>
              <a:t>mulheres</a:t>
            </a:r>
            <a:r>
              <a:rPr lang="en-GB" sz="2800" dirty="0"/>
              <a:t> </a:t>
            </a:r>
            <a:r>
              <a:rPr lang="en-GB" sz="2800" dirty="0" err="1"/>
              <a:t>deslocados</a:t>
            </a:r>
            <a:r>
              <a:rPr lang="en-GB" sz="2800" dirty="0"/>
              <a:t> </a:t>
            </a:r>
            <a:r>
              <a:rPr lang="en-GB" sz="2800" dirty="0" err="1"/>
              <a:t>internos</a:t>
            </a:r>
            <a:r>
              <a:rPr lang="en-GB" sz="2800" dirty="0"/>
              <a:t>, </a:t>
            </a:r>
            <a:r>
              <a:rPr lang="en-GB" sz="2800" dirty="0" err="1"/>
              <a:t>vítimas</a:t>
            </a:r>
            <a:r>
              <a:rPr lang="en-GB" sz="2800" dirty="0"/>
              <a:t> e </a:t>
            </a:r>
            <a:r>
              <a:rPr lang="en-GB" sz="2800" dirty="0" err="1"/>
              <a:t>vulneráveis</a:t>
            </a:r>
            <a:r>
              <a:rPr lang="en-GB" sz="2800" dirty="0"/>
              <a:t> ​​</a:t>
            </a:r>
            <a:r>
              <a:rPr lang="en-GB" sz="2800" dirty="0" err="1"/>
              <a:t>ao</a:t>
            </a:r>
            <a:r>
              <a:rPr lang="en-GB" sz="2800" dirty="0"/>
              <a:t> </a:t>
            </a:r>
            <a:r>
              <a:rPr lang="en-GB" sz="2800" dirty="0" err="1"/>
              <a:t>terrorismo</a:t>
            </a:r>
            <a:r>
              <a:rPr lang="en-GB" sz="2800" dirty="0"/>
              <a:t> </a:t>
            </a:r>
            <a:r>
              <a:rPr lang="en-GB" sz="2800" dirty="0" err="1"/>
              <a:t>em</a:t>
            </a:r>
            <a:r>
              <a:rPr lang="en-GB" sz="2800" dirty="0"/>
              <a:t> Cabo Delgado.</a:t>
            </a:r>
          </a:p>
          <a:p>
            <a:pPr algn="just"/>
            <a:endParaRPr lang="en-GB" sz="3200" dirty="0"/>
          </a:p>
          <a:p>
            <a:pPr algn="just"/>
            <a:r>
              <a:rPr lang="en-GB" sz="2400" b="1" dirty="0"/>
              <a:t>OE 1: </a:t>
            </a:r>
            <a:r>
              <a:rPr lang="en-GB" sz="2400" dirty="0" err="1"/>
              <a:t>Desenvolver</a:t>
            </a:r>
            <a:r>
              <a:rPr lang="en-GB" sz="2400" dirty="0"/>
              <a:t> as </a:t>
            </a:r>
            <a:r>
              <a:rPr lang="en-GB" sz="2400" dirty="0" err="1"/>
              <a:t>habilidades</a:t>
            </a:r>
            <a:r>
              <a:rPr lang="en-GB" sz="2400" dirty="0"/>
              <a:t> de </a:t>
            </a:r>
            <a:r>
              <a:rPr lang="en-GB" sz="2400" dirty="0" err="1"/>
              <a:t>cria</a:t>
            </a:r>
            <a:r>
              <a:rPr lang="en-US" sz="2400" dirty="0" err="1"/>
              <a:t>ção</a:t>
            </a:r>
            <a:r>
              <a:rPr lang="en-US" sz="2400" dirty="0"/>
              <a:t> de </a:t>
            </a:r>
            <a:r>
              <a:rPr lang="en-US" sz="2400" dirty="0" err="1"/>
              <a:t>microempresas</a:t>
            </a:r>
            <a:r>
              <a:rPr lang="en-US" sz="2400" dirty="0"/>
              <a:t>,</a:t>
            </a:r>
            <a:r>
              <a:rPr lang="en-GB" sz="2400" dirty="0"/>
              <a:t> </a:t>
            </a:r>
            <a:r>
              <a:rPr lang="en-GB" sz="2400" dirty="0" err="1"/>
              <a:t>nos</a:t>
            </a:r>
            <a:r>
              <a:rPr lang="en-GB" sz="2400" dirty="0"/>
              <a:t> </a:t>
            </a:r>
            <a:r>
              <a:rPr lang="en-GB" sz="2400" dirty="0" err="1"/>
              <a:t>jovens</a:t>
            </a:r>
            <a:r>
              <a:rPr lang="en-GB" sz="2400" dirty="0"/>
              <a:t> e </a:t>
            </a:r>
            <a:r>
              <a:rPr lang="en-GB" sz="2400" dirty="0" err="1"/>
              <a:t>mulheres</a:t>
            </a:r>
            <a:r>
              <a:rPr lang="en-GB" sz="2400" dirty="0"/>
              <a:t> </a:t>
            </a:r>
            <a:r>
              <a:rPr lang="en-GB" sz="2400" dirty="0" err="1"/>
              <a:t>deslocados</a:t>
            </a:r>
            <a:r>
              <a:rPr lang="en-GB" sz="2400" dirty="0"/>
              <a:t> </a:t>
            </a:r>
            <a:r>
              <a:rPr lang="en-GB" sz="2400" dirty="0" err="1"/>
              <a:t>internos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OE 2: </a:t>
            </a:r>
            <a:r>
              <a:rPr lang="en-GB" sz="2400" dirty="0" err="1"/>
              <a:t>Gerar</a:t>
            </a:r>
            <a:r>
              <a:rPr lang="en-GB" sz="2400" dirty="0"/>
              <a:t> micro </a:t>
            </a:r>
            <a:r>
              <a:rPr lang="en-GB" sz="2400" dirty="0" err="1"/>
              <a:t>negócios</a:t>
            </a:r>
            <a:r>
              <a:rPr lang="en-GB" sz="2400" dirty="0"/>
              <a:t> para </a:t>
            </a:r>
            <a:r>
              <a:rPr lang="en-GB" sz="2400" dirty="0" err="1"/>
              <a:t>jovens</a:t>
            </a:r>
            <a:r>
              <a:rPr lang="en-GB" sz="2400" dirty="0"/>
              <a:t> e </a:t>
            </a:r>
            <a:r>
              <a:rPr lang="en-GB" sz="2400" dirty="0" err="1"/>
              <a:t>mulheres</a:t>
            </a:r>
            <a:r>
              <a:rPr lang="en-GB" sz="2400" dirty="0"/>
              <a:t> </a:t>
            </a:r>
            <a:r>
              <a:rPr lang="en-GB" sz="2400" dirty="0" err="1"/>
              <a:t>deslocados</a:t>
            </a:r>
            <a:r>
              <a:rPr lang="en-GB" sz="2400" dirty="0"/>
              <a:t> </a:t>
            </a:r>
            <a:r>
              <a:rPr lang="en-GB" sz="2400" dirty="0" err="1"/>
              <a:t>internos</a:t>
            </a:r>
            <a:endParaRPr lang="en-GB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872" y="675"/>
            <a:ext cx="5606835" cy="6857325"/>
            <a:chOff x="0" y="337"/>
            <a:chExt cx="5606835" cy="6857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61"/>
            <a:stretch/>
          </p:blipFill>
          <p:spPr>
            <a:xfrm>
              <a:off x="0" y="337"/>
              <a:ext cx="5576552" cy="68573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883" y="1952624"/>
              <a:ext cx="3337200" cy="268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54542" y="3068093"/>
              <a:ext cx="3052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err="1">
                  <a:solidFill>
                    <a:schemeClr val="bg1"/>
                  </a:solidFill>
                </a:rPr>
                <a:t>Objectivo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87621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1670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"/>
            <a:ext cx="12192000" cy="685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5" y="218940"/>
            <a:ext cx="2344151" cy="1888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87621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255" y="2569174"/>
            <a:ext cx="67365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Resultado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Esperado</a:t>
            </a:r>
            <a:r>
              <a:rPr lang="en-GB" sz="2400" b="1" dirty="0">
                <a:solidFill>
                  <a:schemeClr val="bg1"/>
                </a:solidFill>
              </a:rPr>
              <a:t> 1: </a:t>
            </a:r>
          </a:p>
          <a:p>
            <a:r>
              <a:rPr lang="en-GB" sz="2000" dirty="0" err="1">
                <a:solidFill>
                  <a:schemeClr val="bg1"/>
                </a:solidFill>
              </a:rPr>
              <a:t>Capacitados</a:t>
            </a:r>
            <a:r>
              <a:rPr lang="en-GB" sz="2000" dirty="0">
                <a:solidFill>
                  <a:schemeClr val="bg1"/>
                </a:solidFill>
              </a:rPr>
              <a:t> 50 </a:t>
            </a:r>
            <a:r>
              <a:rPr lang="en-GB" sz="2000" dirty="0" err="1">
                <a:solidFill>
                  <a:schemeClr val="bg1"/>
                </a:solidFill>
              </a:rPr>
              <a:t>jovens</a:t>
            </a:r>
            <a:r>
              <a:rPr lang="en-GB" sz="2000" dirty="0">
                <a:solidFill>
                  <a:schemeClr val="bg1"/>
                </a:solidFill>
              </a:rPr>
              <a:t> e </a:t>
            </a:r>
            <a:r>
              <a:rPr lang="en-GB" sz="2000" dirty="0" err="1">
                <a:solidFill>
                  <a:schemeClr val="bg1"/>
                </a:solidFill>
              </a:rPr>
              <a:t>mulheres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deslocados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internos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em</a:t>
            </a:r>
            <a:r>
              <a:rPr lang="en-GB" sz="2000" dirty="0">
                <a:solidFill>
                  <a:schemeClr val="bg1"/>
                </a:solidFill>
              </a:rPr>
              <a:t> mat</a:t>
            </a:r>
            <a:r>
              <a:rPr lang="en-US" sz="2000" dirty="0" err="1">
                <a:solidFill>
                  <a:schemeClr val="bg1"/>
                </a:solidFill>
              </a:rPr>
              <a:t>éria</a:t>
            </a:r>
            <a:r>
              <a:rPr lang="en-GB" sz="2000" dirty="0">
                <a:solidFill>
                  <a:schemeClr val="bg1"/>
                </a:solidFill>
              </a:rPr>
              <a:t>s </a:t>
            </a:r>
            <a:r>
              <a:rPr lang="en-GB" sz="2000" dirty="0" err="1">
                <a:solidFill>
                  <a:schemeClr val="bg1"/>
                </a:solidFill>
              </a:rPr>
              <a:t>técnicas</a:t>
            </a:r>
            <a:r>
              <a:rPr lang="en-GB" sz="2000" dirty="0">
                <a:solidFill>
                  <a:schemeClr val="bg1"/>
                </a:solidFill>
              </a:rPr>
              <a:t> e </a:t>
            </a:r>
            <a:r>
              <a:rPr lang="en-GB" sz="2000" dirty="0" err="1">
                <a:solidFill>
                  <a:schemeClr val="bg1"/>
                </a:solidFill>
              </a:rPr>
              <a:t>empresariais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dirty="0" err="1">
                <a:solidFill>
                  <a:schemeClr val="bg1"/>
                </a:solidFill>
              </a:rPr>
              <a:t>Atividades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solidFill>
                  <a:schemeClr val="bg1"/>
                </a:solidFill>
              </a:rPr>
              <a:t>Treinamento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negócios</a:t>
            </a:r>
            <a:r>
              <a:rPr lang="en-GB" sz="2000" dirty="0">
                <a:solidFill>
                  <a:schemeClr val="bg1"/>
                </a:solidFill>
              </a:rPr>
              <a:t> e </a:t>
            </a:r>
            <a:r>
              <a:rPr lang="en-GB" sz="2000" dirty="0" err="1">
                <a:solidFill>
                  <a:schemeClr val="bg1"/>
                </a:solidFill>
              </a:rPr>
              <a:t>empreendedorismo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solidFill>
                  <a:schemeClr val="bg1"/>
                </a:solidFill>
              </a:rPr>
              <a:t>Treinamento</a:t>
            </a:r>
            <a:r>
              <a:rPr lang="en-GB" sz="2000" dirty="0">
                <a:solidFill>
                  <a:schemeClr val="bg1"/>
                </a:solidFill>
              </a:rPr>
              <a:t> de </a:t>
            </a:r>
            <a:r>
              <a:rPr lang="en-GB" sz="2000" dirty="0" err="1">
                <a:solidFill>
                  <a:schemeClr val="bg1"/>
                </a:solidFill>
              </a:rPr>
              <a:t>costura</a:t>
            </a:r>
            <a:r>
              <a:rPr lang="en-GB" sz="2000" dirty="0">
                <a:solidFill>
                  <a:schemeClr val="bg1"/>
                </a:solidFill>
              </a:rPr>
              <a:t> para </a:t>
            </a:r>
            <a:r>
              <a:rPr lang="en-GB" sz="2000" dirty="0" err="1">
                <a:solidFill>
                  <a:schemeClr val="bg1"/>
                </a:solidFill>
              </a:rPr>
              <a:t>produzir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roupas</a:t>
            </a:r>
            <a:r>
              <a:rPr lang="en-GB" sz="2000" dirty="0">
                <a:solidFill>
                  <a:schemeClr val="bg1"/>
                </a:solidFill>
              </a:rPr>
              <a:t> e </a:t>
            </a:r>
            <a:r>
              <a:rPr lang="en-GB" sz="2000" dirty="0" err="1">
                <a:solidFill>
                  <a:schemeClr val="bg1"/>
                </a:solidFill>
              </a:rPr>
              <a:t>máscaras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solidFill>
                  <a:schemeClr val="bg1"/>
                </a:solidFill>
              </a:rPr>
              <a:t>Treinamento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embalagens</a:t>
            </a:r>
            <a:r>
              <a:rPr lang="en-GB" sz="2000" dirty="0">
                <a:solidFill>
                  <a:schemeClr val="bg1"/>
                </a:solidFill>
              </a:rPr>
              <a:t> de </a:t>
            </a:r>
            <a:r>
              <a:rPr lang="en-GB" sz="2000" dirty="0" err="1">
                <a:solidFill>
                  <a:schemeClr val="bg1"/>
                </a:solidFill>
              </a:rPr>
              <a:t>agronegócio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dirty="0" err="1">
                <a:solidFill>
                  <a:schemeClr val="bg1"/>
                </a:solidFill>
              </a:rPr>
              <a:t>Custos</a:t>
            </a:r>
            <a:r>
              <a:rPr lang="en-GB" sz="2400" b="1" dirty="0">
                <a:solidFill>
                  <a:schemeClr val="bg1"/>
                </a:solidFill>
              </a:rPr>
              <a:t>: </a:t>
            </a:r>
            <a:r>
              <a:rPr lang="en-GB" sz="2000" dirty="0" err="1">
                <a:solidFill>
                  <a:schemeClr val="bg1"/>
                </a:solidFill>
              </a:rPr>
              <a:t>instrutores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err="1">
                <a:solidFill>
                  <a:schemeClr val="bg1"/>
                </a:solidFill>
              </a:rPr>
              <a:t>materiais</a:t>
            </a:r>
            <a:r>
              <a:rPr lang="en-GB" sz="2000" dirty="0">
                <a:solidFill>
                  <a:schemeClr val="bg1"/>
                </a:solidFill>
              </a:rPr>
              <a:t> de </a:t>
            </a:r>
            <a:r>
              <a:rPr lang="en-GB" sz="2000" dirty="0" err="1">
                <a:solidFill>
                  <a:schemeClr val="bg1"/>
                </a:solidFill>
              </a:rPr>
              <a:t>treinamento</a:t>
            </a:r>
            <a:r>
              <a:rPr lang="en-GB" sz="2000" dirty="0">
                <a:solidFill>
                  <a:schemeClr val="bg1"/>
                </a:solidFill>
              </a:rPr>
              <a:t>, local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2357" y="786683"/>
            <a:ext cx="673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Resultados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Esperados</a:t>
            </a:r>
            <a:r>
              <a:rPr lang="en-GB" sz="2400" b="1" dirty="0">
                <a:solidFill>
                  <a:schemeClr val="bg1"/>
                </a:solidFill>
              </a:rPr>
              <a:t> e </a:t>
            </a:r>
            <a:r>
              <a:rPr lang="en-GB" sz="2400" b="1" dirty="0" err="1">
                <a:solidFill>
                  <a:schemeClr val="bg1"/>
                </a:solidFill>
              </a:rPr>
              <a:t>Actividades</a:t>
            </a:r>
            <a:r>
              <a:rPr lang="en-GB" sz="2400" b="1" dirty="0">
                <a:solidFill>
                  <a:schemeClr val="bg1"/>
                </a:solidFill>
              </a:rPr>
              <a:t>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48" y="368258"/>
            <a:ext cx="1192022" cy="5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"/>
            <a:ext cx="12192000" cy="685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5" y="218940"/>
            <a:ext cx="2344151" cy="1888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87621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255" y="2569174"/>
            <a:ext cx="673652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Resultado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Esperado</a:t>
            </a:r>
            <a:r>
              <a:rPr lang="en-GB" sz="2400" b="1" dirty="0">
                <a:solidFill>
                  <a:schemeClr val="bg1"/>
                </a:solidFill>
              </a:rPr>
              <a:t> 2: </a:t>
            </a:r>
          </a:p>
          <a:p>
            <a:r>
              <a:rPr lang="en-GB" sz="2000" dirty="0" err="1">
                <a:solidFill>
                  <a:schemeClr val="bg1"/>
                </a:solidFill>
              </a:rPr>
              <a:t>Distribuidos</a:t>
            </a:r>
            <a:r>
              <a:rPr lang="en-GB" sz="2000" dirty="0">
                <a:solidFill>
                  <a:schemeClr val="bg1"/>
                </a:solidFill>
              </a:rPr>
              <a:t> 20 kits de auto-</a:t>
            </a:r>
            <a:r>
              <a:rPr lang="en-GB" sz="2000" dirty="0" err="1">
                <a:solidFill>
                  <a:schemeClr val="bg1"/>
                </a:solidFill>
              </a:rPr>
              <a:t>emprego</a:t>
            </a:r>
            <a:r>
              <a:rPr lang="en-GB" sz="2000" dirty="0">
                <a:solidFill>
                  <a:schemeClr val="bg1"/>
                </a:solidFill>
              </a:rPr>
              <a:t> para as </a:t>
            </a:r>
            <a:r>
              <a:rPr lang="en-GB" sz="2000" dirty="0" err="1">
                <a:solidFill>
                  <a:schemeClr val="bg1"/>
                </a:solidFill>
              </a:rPr>
              <a:t>áreas</a:t>
            </a:r>
            <a:r>
              <a:rPr lang="en-GB" sz="2000" dirty="0">
                <a:solidFill>
                  <a:schemeClr val="bg1"/>
                </a:solidFill>
              </a:rPr>
              <a:t> de </a:t>
            </a:r>
            <a:r>
              <a:rPr lang="en-GB" sz="2000" dirty="0" err="1">
                <a:solidFill>
                  <a:schemeClr val="bg1"/>
                </a:solidFill>
              </a:rPr>
              <a:t>costura</a:t>
            </a:r>
            <a:r>
              <a:rPr lang="en-GB" sz="2000" dirty="0">
                <a:solidFill>
                  <a:schemeClr val="bg1"/>
                </a:solidFill>
              </a:rPr>
              <a:t> e </a:t>
            </a:r>
            <a:r>
              <a:rPr lang="en-GB" sz="2000" dirty="0" err="1">
                <a:solidFill>
                  <a:schemeClr val="bg1"/>
                </a:solidFill>
              </a:rPr>
              <a:t>embalagem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agricola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400" b="1" dirty="0" err="1">
                <a:solidFill>
                  <a:schemeClr val="bg1"/>
                </a:solidFill>
              </a:rPr>
              <a:t>Atividades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solidFill>
                  <a:schemeClr val="bg1"/>
                </a:solidFill>
              </a:rPr>
              <a:t>Distribuição</a:t>
            </a:r>
            <a:r>
              <a:rPr lang="en-GB" sz="2000" dirty="0">
                <a:solidFill>
                  <a:schemeClr val="bg1"/>
                </a:solidFill>
              </a:rPr>
              <a:t> de kits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solidFill>
                  <a:schemeClr val="bg1"/>
                </a:solidFill>
              </a:rPr>
              <a:t>Produção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artesanal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solidFill>
                  <a:schemeClr val="bg1"/>
                </a:solidFill>
              </a:rPr>
              <a:t>Parcerias</a:t>
            </a:r>
            <a:r>
              <a:rPr lang="en-GB" sz="2000" dirty="0">
                <a:solidFill>
                  <a:schemeClr val="bg1"/>
                </a:solidFill>
              </a:rPr>
              <a:t> e </a:t>
            </a:r>
            <a:r>
              <a:rPr lang="en-GB" sz="2000" dirty="0" err="1">
                <a:solidFill>
                  <a:schemeClr val="bg1"/>
                </a:solidFill>
              </a:rPr>
              <a:t>vendas</a:t>
            </a:r>
            <a:r>
              <a:rPr lang="en-GB" sz="2000" dirty="0">
                <a:solidFill>
                  <a:schemeClr val="bg1"/>
                </a:solidFill>
              </a:rPr>
              <a:t> (</a:t>
            </a:r>
            <a:r>
              <a:rPr lang="en-GB" sz="2000" dirty="0" err="1">
                <a:solidFill>
                  <a:schemeClr val="bg1"/>
                </a:solidFill>
              </a:rPr>
              <a:t>físicas</a:t>
            </a:r>
            <a:r>
              <a:rPr lang="en-GB" sz="2000" dirty="0">
                <a:solidFill>
                  <a:schemeClr val="bg1"/>
                </a:solidFill>
              </a:rPr>
              <a:t> e online)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solidFill>
                  <a:schemeClr val="bg1"/>
                </a:solidFill>
              </a:rPr>
              <a:t>Monitoria</a:t>
            </a:r>
            <a:r>
              <a:rPr lang="en-GB" sz="2000" dirty="0">
                <a:solidFill>
                  <a:schemeClr val="bg1"/>
                </a:solidFill>
              </a:rPr>
              <a:t> e </a:t>
            </a:r>
            <a:r>
              <a:rPr lang="en-GB" sz="2000" dirty="0" err="1">
                <a:solidFill>
                  <a:schemeClr val="bg1"/>
                </a:solidFill>
              </a:rPr>
              <a:t>avaliação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err="1">
                <a:solidFill>
                  <a:schemeClr val="bg1"/>
                </a:solidFill>
              </a:rPr>
              <a:t>Custos</a:t>
            </a:r>
            <a:r>
              <a:rPr lang="en-GB" sz="2400" b="1" dirty="0">
                <a:solidFill>
                  <a:schemeClr val="bg1"/>
                </a:solidFill>
              </a:rPr>
              <a:t>: </a:t>
            </a:r>
            <a:r>
              <a:rPr lang="en-GB" sz="2000" dirty="0">
                <a:solidFill>
                  <a:schemeClr val="bg1"/>
                </a:solidFill>
              </a:rPr>
              <a:t>kits de </a:t>
            </a:r>
            <a:r>
              <a:rPr lang="en-GB" sz="2000" dirty="0" err="1">
                <a:solidFill>
                  <a:schemeClr val="bg1"/>
                </a:solidFill>
              </a:rPr>
              <a:t>costura</a:t>
            </a:r>
            <a:r>
              <a:rPr lang="en-GB" sz="2000" dirty="0">
                <a:solidFill>
                  <a:schemeClr val="bg1"/>
                </a:solidFill>
              </a:rPr>
              <a:t>, kits de </a:t>
            </a:r>
            <a:r>
              <a:rPr lang="en-GB" sz="2000" dirty="0" err="1">
                <a:solidFill>
                  <a:schemeClr val="bg1"/>
                </a:solidFill>
              </a:rPr>
              <a:t>agronegócio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err="1">
                <a:solidFill>
                  <a:schemeClr val="bg1"/>
                </a:solidFill>
              </a:rPr>
              <a:t>promoção</a:t>
            </a:r>
            <a:r>
              <a:rPr lang="en-GB" sz="2000" dirty="0">
                <a:solidFill>
                  <a:schemeClr val="bg1"/>
                </a:solidFill>
              </a:rPr>
              <a:t> online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357" y="786683"/>
            <a:ext cx="673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Resultados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Esperados</a:t>
            </a:r>
            <a:r>
              <a:rPr lang="en-GB" sz="2400" b="1" dirty="0">
                <a:solidFill>
                  <a:schemeClr val="bg1"/>
                </a:solidFill>
              </a:rPr>
              <a:t> e </a:t>
            </a:r>
            <a:r>
              <a:rPr lang="en-GB" sz="2400" b="1" dirty="0" err="1">
                <a:solidFill>
                  <a:schemeClr val="bg1"/>
                </a:solidFill>
              </a:rPr>
              <a:t>Actividades</a:t>
            </a:r>
            <a:r>
              <a:rPr lang="en-GB" sz="2400" b="1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48" y="365939"/>
            <a:ext cx="1192022" cy="5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25913" r="37465" b="30327"/>
          <a:stretch/>
        </p:blipFill>
        <p:spPr>
          <a:xfrm>
            <a:off x="450237" y="44730"/>
            <a:ext cx="1861559" cy="1480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565" y="512431"/>
            <a:ext cx="471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Monitoria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&amp; </a:t>
            </a:r>
            <a:r>
              <a:rPr lang="pt-BR" sz="2000" b="1" dirty="0">
                <a:solidFill>
                  <a:srgbClr val="CD002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Avalia</a:t>
            </a:r>
            <a:r>
              <a:rPr lang="en-US" sz="2000" b="1" dirty="0" err="1">
                <a:solidFill>
                  <a:srgbClr val="CD002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ção</a:t>
            </a:r>
            <a:endParaRPr lang="pt-BR" sz="2000" b="1" dirty="0">
              <a:solidFill>
                <a:srgbClr val="CD002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09" y="1525082"/>
            <a:ext cx="10446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/>
              <a:t>Este </a:t>
            </a:r>
            <a:r>
              <a:rPr lang="en-GB" sz="2800" dirty="0" err="1"/>
              <a:t>programa</a:t>
            </a:r>
            <a:r>
              <a:rPr lang="en-GB" sz="2800" dirty="0"/>
              <a:t> </a:t>
            </a:r>
            <a:r>
              <a:rPr lang="en-GB" sz="2800" dirty="0" err="1"/>
              <a:t>será</a:t>
            </a:r>
            <a:r>
              <a:rPr lang="en-GB" sz="2800" dirty="0"/>
              <a:t> </a:t>
            </a:r>
            <a:r>
              <a:rPr lang="en-GB" sz="2800" dirty="0" err="1"/>
              <a:t>implementado</a:t>
            </a:r>
            <a:r>
              <a:rPr lang="en-GB" sz="2800" dirty="0"/>
              <a:t> </a:t>
            </a:r>
            <a:r>
              <a:rPr lang="en-GB" sz="2800" dirty="0" err="1"/>
              <a:t>por</a:t>
            </a:r>
            <a:r>
              <a:rPr lang="en-GB" sz="2800" dirty="0"/>
              <a:t> </a:t>
            </a:r>
            <a:r>
              <a:rPr lang="en-GB" sz="2800" dirty="0" err="1"/>
              <a:t>fases</a:t>
            </a:r>
            <a:r>
              <a:rPr lang="en-GB" sz="2800" dirty="0"/>
              <a:t>, de forma a </a:t>
            </a:r>
            <a:r>
              <a:rPr lang="en-GB" sz="2800" dirty="0" err="1"/>
              <a:t>permitir</a:t>
            </a:r>
            <a:r>
              <a:rPr lang="en-GB" sz="2800" dirty="0"/>
              <a:t> </a:t>
            </a:r>
            <a:r>
              <a:rPr lang="en-GB" sz="2800" dirty="0" err="1"/>
              <a:t>ao</a:t>
            </a:r>
            <a:r>
              <a:rPr lang="en-GB" sz="2800" dirty="0"/>
              <a:t> </a:t>
            </a:r>
            <a:r>
              <a:rPr lang="en-GB" sz="2800" dirty="0" err="1"/>
              <a:t>coordenador</a:t>
            </a:r>
            <a:r>
              <a:rPr lang="en-GB" sz="2800" dirty="0"/>
              <a:t> provincial </a:t>
            </a:r>
            <a:r>
              <a:rPr lang="en-GB" sz="2800" dirty="0" err="1"/>
              <a:t>apresentar</a:t>
            </a:r>
            <a:r>
              <a:rPr lang="en-GB" sz="2800" dirty="0"/>
              <a:t> </a:t>
            </a:r>
            <a:r>
              <a:rPr lang="en-GB" sz="2800" dirty="0" err="1"/>
              <a:t>relatórios</a:t>
            </a:r>
            <a:r>
              <a:rPr lang="en-GB" sz="2800" dirty="0"/>
              <a:t> com </a:t>
            </a:r>
            <a:r>
              <a:rPr lang="en-GB" sz="2800" dirty="0" err="1"/>
              <a:t>vídeos</a:t>
            </a:r>
            <a:r>
              <a:rPr lang="en-GB" sz="2800" dirty="0"/>
              <a:t> e </a:t>
            </a:r>
            <a:r>
              <a:rPr lang="en-GB" sz="2800" dirty="0" err="1"/>
              <a:t>imagens</a:t>
            </a:r>
            <a:r>
              <a:rPr lang="en-GB" sz="2800" dirty="0"/>
              <a:t> </a:t>
            </a:r>
            <a:r>
              <a:rPr lang="en-GB" sz="2800" dirty="0" err="1"/>
              <a:t>que</a:t>
            </a:r>
            <a:r>
              <a:rPr lang="en-GB" sz="2800" dirty="0"/>
              <a:t> </a:t>
            </a:r>
            <a:r>
              <a:rPr lang="en-GB" sz="2800" dirty="0" err="1"/>
              <a:t>podem</a:t>
            </a:r>
            <a:r>
              <a:rPr lang="en-GB" sz="2800" dirty="0"/>
              <a:t> </a:t>
            </a:r>
            <a:r>
              <a:rPr lang="en-GB" sz="2800" dirty="0" err="1"/>
              <a:t>ser</a:t>
            </a:r>
            <a:r>
              <a:rPr lang="en-GB" sz="2800" dirty="0"/>
              <a:t> </a:t>
            </a:r>
            <a:r>
              <a:rPr lang="en-GB" sz="2800" dirty="0" err="1"/>
              <a:t>partilhados</a:t>
            </a:r>
            <a:r>
              <a:rPr lang="en-GB" sz="2800" dirty="0"/>
              <a:t> </a:t>
            </a:r>
            <a:r>
              <a:rPr lang="en-GB" sz="2800" dirty="0" err="1"/>
              <a:t>nas</a:t>
            </a:r>
            <a:r>
              <a:rPr lang="en-GB" sz="2800" dirty="0"/>
              <a:t> </a:t>
            </a:r>
            <a:r>
              <a:rPr lang="en-GB" sz="2800" dirty="0" err="1"/>
              <a:t>redes</a:t>
            </a:r>
            <a:r>
              <a:rPr lang="en-GB" sz="2800" dirty="0"/>
              <a:t> </a:t>
            </a:r>
            <a:r>
              <a:rPr lang="en-GB" sz="2800" dirty="0" err="1"/>
              <a:t>sociais</a:t>
            </a:r>
            <a:r>
              <a:rPr lang="en-GB" sz="2800" dirty="0"/>
              <a:t>, </a:t>
            </a:r>
            <a:r>
              <a:rPr lang="en-GB" sz="2800" dirty="0" err="1"/>
              <a:t>facilitando</a:t>
            </a:r>
            <a:r>
              <a:rPr lang="en-GB" sz="2800" dirty="0"/>
              <a:t> a </a:t>
            </a:r>
            <a:r>
              <a:rPr lang="en-GB" sz="2800" dirty="0" err="1"/>
              <a:t>monitoria</a:t>
            </a:r>
            <a:r>
              <a:rPr lang="en-GB" sz="2800" dirty="0"/>
              <a:t> e </a:t>
            </a:r>
            <a:r>
              <a:rPr lang="en-GB" sz="2800" dirty="0" err="1"/>
              <a:t>avali</a:t>
            </a:r>
            <a:r>
              <a:rPr lang="en-US" sz="2800" dirty="0" err="1"/>
              <a:t>ção</a:t>
            </a:r>
            <a:r>
              <a:rPr lang="en-GB" sz="28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9" y="5898523"/>
            <a:ext cx="785896" cy="6851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87621" y="60435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9895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13162</TotalTime>
  <Words>1125</Words>
  <Application>Microsoft Macintosh PowerPoint</Application>
  <PresentationFormat>Widescreen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Poppins</vt:lpstr>
      <vt:lpstr>Segoe UI Symbol</vt:lpstr>
      <vt:lpstr>Times New Roman</vt:lpstr>
      <vt:lpstr>TimesNewRoman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ANJE</dc:creator>
  <cp:lastModifiedBy>Microsoft Office User</cp:lastModifiedBy>
  <cp:revision>161</cp:revision>
  <cp:lastPrinted>2021-02-01T13:17:43Z</cp:lastPrinted>
  <dcterms:created xsi:type="dcterms:W3CDTF">2020-07-29T11:13:53Z</dcterms:created>
  <dcterms:modified xsi:type="dcterms:W3CDTF">2022-02-22T07:31:34Z</dcterms:modified>
</cp:coreProperties>
</file>